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67" r:id="rId4"/>
    <p:sldMasterId id="2147484444" r:id="rId5"/>
  </p:sldMasterIdLst>
  <p:notesMasterIdLst>
    <p:notesMasterId r:id="rId30"/>
  </p:notesMasterIdLst>
  <p:sldIdLst>
    <p:sldId id="299" r:id="rId6"/>
    <p:sldId id="258" r:id="rId7"/>
    <p:sldId id="301" r:id="rId8"/>
    <p:sldId id="300" r:id="rId9"/>
    <p:sldId id="260" r:id="rId10"/>
    <p:sldId id="291" r:id="rId11"/>
    <p:sldId id="288" r:id="rId12"/>
    <p:sldId id="290" r:id="rId13"/>
    <p:sldId id="277" r:id="rId14"/>
    <p:sldId id="298" r:id="rId15"/>
    <p:sldId id="262" r:id="rId16"/>
    <p:sldId id="263" r:id="rId17"/>
    <p:sldId id="296" r:id="rId18"/>
    <p:sldId id="304" r:id="rId19"/>
    <p:sldId id="294" r:id="rId20"/>
    <p:sldId id="280" r:id="rId21"/>
    <p:sldId id="303" r:id="rId22"/>
    <p:sldId id="282" r:id="rId23"/>
    <p:sldId id="306" r:id="rId24"/>
    <p:sldId id="307" r:id="rId25"/>
    <p:sldId id="293" r:id="rId26"/>
    <p:sldId id="286" r:id="rId27"/>
    <p:sldId id="305"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2664" autoAdjust="0"/>
  </p:normalViewPr>
  <p:slideViewPr>
    <p:cSldViewPr>
      <p:cViewPr varScale="1">
        <p:scale>
          <a:sx n="55" d="100"/>
          <a:sy n="55" d="100"/>
        </p:scale>
        <p:origin x="1548" y="40"/>
      </p:cViewPr>
      <p:guideLst>
        <p:guide orient="horz" pos="2160"/>
        <p:guide pos="2880"/>
      </p:guideLst>
    </p:cSldViewPr>
  </p:slideViewPr>
  <p:outlineViewPr>
    <p:cViewPr>
      <p:scale>
        <a:sx n="33" d="100"/>
        <a:sy n="33" d="100"/>
      </p:scale>
      <p:origin x="0" y="-842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6AE4C5-309D-4F52-BBBF-5DEDC7338B5A}" type="datetimeFigureOut">
              <a:rPr lang="en-US" smtClean="0"/>
              <a:pPr/>
              <a:t>9/13/2021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84D8B-D029-4D17-96E5-A288998B6D81}" type="slidenum">
              <a:rPr lang="en-US" smtClean="0"/>
              <a:pPr/>
              <a:t>‹#›</a:t>
            </a:fld>
            <a:endParaRPr lang="en-US" dirty="0"/>
          </a:p>
        </p:txBody>
      </p:sp>
    </p:spTree>
    <p:extLst>
      <p:ext uri="{BB962C8B-B14F-4D97-AF65-F5344CB8AC3E}">
        <p14:creationId xmlns:p14="http://schemas.microsoft.com/office/powerpoint/2010/main" val="17844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parents and students</a:t>
            </a:r>
          </a:p>
          <a:p>
            <a:r>
              <a:rPr lang="en-US" dirty="0"/>
              <a:t>Point out volunteers</a:t>
            </a:r>
          </a:p>
        </p:txBody>
      </p:sp>
      <p:sp>
        <p:nvSpPr>
          <p:cNvPr id="4" name="Slide Number Placeholder 3"/>
          <p:cNvSpPr>
            <a:spLocks noGrp="1"/>
          </p:cNvSpPr>
          <p:nvPr>
            <p:ph type="sldNum" sz="quarter" idx="10"/>
          </p:nvPr>
        </p:nvSpPr>
        <p:spPr/>
        <p:txBody>
          <a:bodyPr/>
          <a:lstStyle/>
          <a:p>
            <a:fld id="{E5C84D8B-D029-4D17-96E5-A288998B6D81}" type="slidenum">
              <a:rPr lang="en-US" smtClean="0"/>
              <a:pPr/>
              <a:t>1</a:t>
            </a:fld>
            <a:endParaRPr lang="en-US" dirty="0"/>
          </a:p>
        </p:txBody>
      </p:sp>
    </p:spTree>
    <p:extLst>
      <p:ext uri="{BB962C8B-B14F-4D97-AF65-F5344CB8AC3E}">
        <p14:creationId xmlns:p14="http://schemas.microsoft.com/office/powerpoint/2010/main" val="648898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Some specific information you may need to know before you begin completing the parent:</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Who is a parent?</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Two biological or adoptive parents REGARDLESS of marital status OR gender, if those parents live together</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Divorced or separated parents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Stepparent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Widowed parent</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not provide income </a:t>
            </a:r>
            <a:r>
              <a:rPr lang="en-US" sz="1200" kern="1200" dirty="0">
                <a:solidFill>
                  <a:schemeClr val="tx1"/>
                </a:solidFill>
                <a:effectLst/>
                <a:latin typeface="+mn-lt"/>
                <a:ea typeface="+mn-ea"/>
                <a:cs typeface="+mn-cs"/>
              </a:rPr>
              <a:t>information on:</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Legal guardians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Grandparents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Other relatives the student might live with</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Foster parents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11</a:t>
            </a:fld>
            <a:endParaRPr lang="en-US" dirty="0"/>
          </a:p>
        </p:txBody>
      </p:sp>
    </p:spTree>
    <p:extLst>
      <p:ext uri="{BB962C8B-B14F-4D97-AF65-F5344CB8AC3E}">
        <p14:creationId xmlns:p14="http://schemas.microsoft.com/office/powerpoint/2010/main" val="139805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sure to use net worth which means the value minus any debt.</a:t>
            </a:r>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12</a:t>
            </a:fld>
            <a:endParaRPr lang="en-US" dirty="0"/>
          </a:p>
        </p:txBody>
      </p:sp>
    </p:spTree>
    <p:extLst>
      <p:ext uri="{BB962C8B-B14F-4D97-AF65-F5344CB8AC3E}">
        <p14:creationId xmlns:p14="http://schemas.microsoft.com/office/powerpoint/2010/main" val="392440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items should not be included on the FAFSA as assets.</a:t>
            </a:r>
          </a:p>
        </p:txBody>
      </p:sp>
      <p:sp>
        <p:nvSpPr>
          <p:cNvPr id="4" name="Slide Number Placeholder 3"/>
          <p:cNvSpPr>
            <a:spLocks noGrp="1"/>
          </p:cNvSpPr>
          <p:nvPr>
            <p:ph type="sldNum" sz="quarter" idx="10"/>
          </p:nvPr>
        </p:nvSpPr>
        <p:spPr/>
        <p:txBody>
          <a:bodyPr/>
          <a:lstStyle/>
          <a:p>
            <a:fld id="{E5C84D8B-D029-4D17-96E5-A288998B6D81}" type="slidenum">
              <a:rPr lang="en-US" smtClean="0"/>
              <a:pPr/>
              <a:t>13</a:t>
            </a:fld>
            <a:endParaRPr lang="en-US" dirty="0"/>
          </a:p>
        </p:txBody>
      </p:sp>
    </p:spTree>
    <p:extLst>
      <p:ext uri="{BB962C8B-B14F-4D97-AF65-F5344CB8AC3E}">
        <p14:creationId xmlns:p14="http://schemas.microsoft.com/office/powerpoint/2010/main" val="234421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latin typeface="Arial" panose="020B0604020202020204" pitchFamily="34" charset="0"/>
              </a:rPr>
              <a:t>FSA and the IRS developed a collaborative solution that simplifies FAFSA completion. The process allows FAFSA on the Web applicants to request and retrieve their income tax data from the IRS.  Th</a:t>
            </a:r>
            <a:r>
              <a:rPr lang="en-US" altLang="en-US" baseline="0" dirty="0">
                <a:solidFill>
                  <a:srgbClr val="000000"/>
                </a:solidFill>
                <a:latin typeface="Arial" panose="020B0604020202020204" pitchFamily="34" charset="0"/>
              </a:rPr>
              <a:t>e 2021-22 FAFSA will not show any data in the lines that are transferred from the IRS.  The line will have a statement indicating “data transferred from the IRS.” </a:t>
            </a:r>
            <a:endParaRPr lang="en-US" altLang="en-US" dirty="0">
              <a:solidFill>
                <a:srgbClr val="000000"/>
              </a:solidFill>
              <a:latin typeface="Arial" panose="020B0604020202020204" pitchFamily="34" charset="0"/>
            </a:endParaRPr>
          </a:p>
          <a:p>
            <a:endParaRPr lang="en-US" altLang="en-US" dirty="0">
              <a:solidFill>
                <a:srgbClr val="000000"/>
              </a:solidFill>
              <a:latin typeface="Arial" panose="020B0604020202020204" pitchFamily="34" charset="0"/>
            </a:endParaRPr>
          </a:p>
          <a:p>
            <a:pPr eaLnBrk="1" hangingPunct="1">
              <a:spcBef>
                <a:spcPct val="0"/>
              </a:spcBef>
            </a:pPr>
            <a:r>
              <a:rPr lang="en-US" altLang="en-US" dirty="0"/>
              <a:t>Idea is that more applications will have more accurate data, which will contribute to increased accuracy in awarding financial aid. (note the year is incorrect in the slide)</a:t>
            </a:r>
          </a:p>
          <a:p>
            <a:pPr eaLnBrk="1" hangingPunct="1">
              <a:spcBef>
                <a:spcPct val="0"/>
              </a:spcBef>
            </a:pPr>
            <a:endParaRPr lang="en-US" altLang="en-US" dirty="0"/>
          </a:p>
          <a:p>
            <a:pPr eaLnBrk="1" hangingPunct="1">
              <a:spcBef>
                <a:spcPct val="0"/>
              </a:spcBef>
            </a:pPr>
            <a:endParaRPr lang="en-US" alt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4000" b="1">
                <a:solidFill>
                  <a:schemeClr val="tx1"/>
                </a:solidFill>
                <a:latin typeface="Verdana" panose="020B0604030504040204" pitchFamily="34" charset="0"/>
              </a:defRPr>
            </a:lvl1pPr>
            <a:lvl2pPr marL="742950" indent="-285750" defTabSz="911225" eaLnBrk="0" hangingPunct="0">
              <a:defRPr sz="4000" b="1">
                <a:solidFill>
                  <a:schemeClr val="tx1"/>
                </a:solidFill>
                <a:latin typeface="Verdana" panose="020B0604030504040204" pitchFamily="34" charset="0"/>
              </a:defRPr>
            </a:lvl2pPr>
            <a:lvl3pPr marL="1143000" indent="-228600" defTabSz="911225" eaLnBrk="0" hangingPunct="0">
              <a:defRPr sz="4000" b="1">
                <a:solidFill>
                  <a:schemeClr val="tx1"/>
                </a:solidFill>
                <a:latin typeface="Verdana" panose="020B0604030504040204" pitchFamily="34" charset="0"/>
              </a:defRPr>
            </a:lvl3pPr>
            <a:lvl4pPr marL="1600200" indent="-228600" defTabSz="911225" eaLnBrk="0" hangingPunct="0">
              <a:defRPr sz="4000" b="1">
                <a:solidFill>
                  <a:schemeClr val="tx1"/>
                </a:solidFill>
                <a:latin typeface="Verdana" panose="020B0604030504040204" pitchFamily="34" charset="0"/>
              </a:defRPr>
            </a:lvl4pPr>
            <a:lvl5pPr marL="2057400" indent="-228600" defTabSz="911225" eaLnBrk="0" hangingPunct="0">
              <a:defRPr sz="4000" b="1">
                <a:solidFill>
                  <a:schemeClr val="tx1"/>
                </a:solidFill>
                <a:latin typeface="Verdana" panose="020B0604030504040204" pitchFamily="34" charset="0"/>
              </a:defRPr>
            </a:lvl5pPr>
            <a:lvl6pPr marL="2514600" indent="-228600" algn="ctr" defTabSz="911225" eaLnBrk="0" fontAlgn="base" hangingPunct="0">
              <a:spcBef>
                <a:spcPct val="0"/>
              </a:spcBef>
              <a:spcAft>
                <a:spcPct val="0"/>
              </a:spcAft>
              <a:defRPr sz="4000" b="1">
                <a:solidFill>
                  <a:schemeClr val="tx1"/>
                </a:solidFill>
                <a:latin typeface="Verdana" panose="020B0604030504040204" pitchFamily="34" charset="0"/>
              </a:defRPr>
            </a:lvl6pPr>
            <a:lvl7pPr marL="2971800" indent="-228600" algn="ctr" defTabSz="911225" eaLnBrk="0" fontAlgn="base" hangingPunct="0">
              <a:spcBef>
                <a:spcPct val="0"/>
              </a:spcBef>
              <a:spcAft>
                <a:spcPct val="0"/>
              </a:spcAft>
              <a:defRPr sz="4000" b="1">
                <a:solidFill>
                  <a:schemeClr val="tx1"/>
                </a:solidFill>
                <a:latin typeface="Verdana" panose="020B0604030504040204" pitchFamily="34" charset="0"/>
              </a:defRPr>
            </a:lvl7pPr>
            <a:lvl8pPr marL="3429000" indent="-228600" algn="ctr" defTabSz="911225" eaLnBrk="0" fontAlgn="base" hangingPunct="0">
              <a:spcBef>
                <a:spcPct val="0"/>
              </a:spcBef>
              <a:spcAft>
                <a:spcPct val="0"/>
              </a:spcAft>
              <a:defRPr sz="4000" b="1">
                <a:solidFill>
                  <a:schemeClr val="tx1"/>
                </a:solidFill>
                <a:latin typeface="Verdana" panose="020B0604030504040204" pitchFamily="34" charset="0"/>
              </a:defRPr>
            </a:lvl8pPr>
            <a:lvl9pPr marL="3886200" indent="-228600" algn="ctr" defTabSz="911225" eaLnBrk="0" fontAlgn="base" hangingPunct="0">
              <a:spcBef>
                <a:spcPct val="0"/>
              </a:spcBef>
              <a:spcAft>
                <a:spcPct val="0"/>
              </a:spcAft>
              <a:defRPr sz="4000" b="1">
                <a:solidFill>
                  <a:schemeClr val="tx1"/>
                </a:solidFill>
                <a:latin typeface="Verdana" panose="020B0604030504040204" pitchFamily="34" charset="0"/>
              </a:defRPr>
            </a:lvl9pPr>
          </a:lstStyle>
          <a:p>
            <a:pPr eaLnBrk="1" hangingPunct="1"/>
            <a:fld id="{CF5B258D-7CBE-4E75-B261-EF5DA4276F4B}" type="slidenum">
              <a:rPr lang="en-US" altLang="en-US" sz="1200" b="0">
                <a:latin typeface="Times New Roman" panose="02020603050405020304" pitchFamily="18" charset="0"/>
              </a:rPr>
              <a:pPr eaLnBrk="1" hangingPunct="1"/>
              <a:t>15</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882638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submit the FAFPSA, you will receive a conformation page.  Point out DRN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can give to institutions not listed on FAFSA to add their school. </a:t>
            </a:r>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16</a:t>
            </a:fld>
            <a:endParaRPr lang="en-US" dirty="0"/>
          </a:p>
        </p:txBody>
      </p:sp>
    </p:spTree>
    <p:extLst>
      <p:ext uri="{BB962C8B-B14F-4D97-AF65-F5344CB8AC3E}">
        <p14:creationId xmlns:p14="http://schemas.microsoft.com/office/powerpoint/2010/main" val="314280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Point Pell eligibility and direct student loan only federal programs  also mention if you have two in college you can transfer information to the next student.</a:t>
            </a:r>
            <a:endParaRPr lang="en-US" dirty="0"/>
          </a:p>
          <a:p>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17</a:t>
            </a:fld>
            <a:endParaRPr lang="en-US" dirty="0"/>
          </a:p>
        </p:txBody>
      </p:sp>
    </p:spTree>
    <p:extLst>
      <p:ext uri="{BB962C8B-B14F-4D97-AF65-F5344CB8AC3E}">
        <p14:creationId xmlns:p14="http://schemas.microsoft.com/office/powerpoint/2010/main" val="78889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Point</a:t>
            </a:r>
            <a:r>
              <a:rPr lang="en-US" sz="1200" kern="1200" baseline="0" dirty="0">
                <a:solidFill>
                  <a:schemeClr val="tx1"/>
                </a:solidFill>
                <a:effectLst/>
                <a:latin typeface="+mn-lt"/>
                <a:ea typeface="+mn-ea"/>
                <a:cs typeface="+mn-cs"/>
              </a:rPr>
              <a:t> out EFC. Can </a:t>
            </a:r>
            <a:r>
              <a:rPr lang="en-US" sz="1200" kern="1200" dirty="0">
                <a:solidFill>
                  <a:schemeClr val="tx1"/>
                </a:solidFill>
                <a:effectLst/>
                <a:latin typeface="+mn-lt"/>
                <a:ea typeface="+mn-ea"/>
                <a:cs typeface="+mn-cs"/>
              </a:rPr>
              <a:t>access your Student Aid Award (SAR).  You may need to provide a copy of the SAR for additional grant and scholarship applications.  You may also get picked for a process called verification.  If this is the case, the college financial aid office will be in contact with you.  </a:t>
            </a:r>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18</a:t>
            </a:fld>
            <a:endParaRPr lang="en-US" dirty="0"/>
          </a:p>
        </p:txBody>
      </p:sp>
    </p:spTree>
    <p:extLst>
      <p:ext uri="{BB962C8B-B14F-4D97-AF65-F5344CB8AC3E}">
        <p14:creationId xmlns:p14="http://schemas.microsoft.com/office/powerpoint/2010/main" val="315320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Families</a:t>
            </a:r>
            <a:r>
              <a:rPr lang="en-US" altLang="en-US" baseline="0" dirty="0"/>
              <a:t> may get selected for the Verification Process.  Families are selected randomly for this process and the college will notify the student about the additional documents that are needed to complete this process.  </a:t>
            </a:r>
          </a:p>
          <a:p>
            <a:endParaRPr lang="en-US" altLang="en-US" baseline="0" dirty="0"/>
          </a:p>
          <a:p>
            <a:endParaRPr lang="en-US" altLang="en-US" dirty="0"/>
          </a:p>
          <a:p>
            <a:endParaRPr lang="en-US" altLang="en-US" dirty="0"/>
          </a:p>
          <a:p>
            <a:r>
              <a:rPr lang="en-US" altLang="en-US" dirty="0"/>
              <a:t>.</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4000" b="1">
                <a:solidFill>
                  <a:schemeClr val="tx1"/>
                </a:solidFill>
                <a:latin typeface="Verdana" panose="020B0604030504040204" pitchFamily="34" charset="0"/>
              </a:defRPr>
            </a:lvl1pPr>
            <a:lvl2pPr marL="742950" indent="-285750" defTabSz="911225" eaLnBrk="0" hangingPunct="0">
              <a:defRPr sz="4000" b="1">
                <a:solidFill>
                  <a:schemeClr val="tx1"/>
                </a:solidFill>
                <a:latin typeface="Verdana" panose="020B0604030504040204" pitchFamily="34" charset="0"/>
              </a:defRPr>
            </a:lvl2pPr>
            <a:lvl3pPr marL="1143000" indent="-228600" defTabSz="911225" eaLnBrk="0" hangingPunct="0">
              <a:defRPr sz="4000" b="1">
                <a:solidFill>
                  <a:schemeClr val="tx1"/>
                </a:solidFill>
                <a:latin typeface="Verdana" panose="020B0604030504040204" pitchFamily="34" charset="0"/>
              </a:defRPr>
            </a:lvl3pPr>
            <a:lvl4pPr marL="1600200" indent="-228600" defTabSz="911225" eaLnBrk="0" hangingPunct="0">
              <a:defRPr sz="4000" b="1">
                <a:solidFill>
                  <a:schemeClr val="tx1"/>
                </a:solidFill>
                <a:latin typeface="Verdana" panose="020B0604030504040204" pitchFamily="34" charset="0"/>
              </a:defRPr>
            </a:lvl4pPr>
            <a:lvl5pPr marL="2057400" indent="-228600" defTabSz="911225" eaLnBrk="0" hangingPunct="0">
              <a:defRPr sz="4000" b="1">
                <a:solidFill>
                  <a:schemeClr val="tx1"/>
                </a:solidFill>
                <a:latin typeface="Verdana" panose="020B0604030504040204" pitchFamily="34" charset="0"/>
              </a:defRPr>
            </a:lvl5pPr>
            <a:lvl6pPr marL="2514600" indent="-228600" algn="ctr" defTabSz="911225" eaLnBrk="0" fontAlgn="base" hangingPunct="0">
              <a:spcBef>
                <a:spcPct val="0"/>
              </a:spcBef>
              <a:spcAft>
                <a:spcPct val="0"/>
              </a:spcAft>
              <a:defRPr sz="4000" b="1">
                <a:solidFill>
                  <a:schemeClr val="tx1"/>
                </a:solidFill>
                <a:latin typeface="Verdana" panose="020B0604030504040204" pitchFamily="34" charset="0"/>
              </a:defRPr>
            </a:lvl6pPr>
            <a:lvl7pPr marL="2971800" indent="-228600" algn="ctr" defTabSz="911225" eaLnBrk="0" fontAlgn="base" hangingPunct="0">
              <a:spcBef>
                <a:spcPct val="0"/>
              </a:spcBef>
              <a:spcAft>
                <a:spcPct val="0"/>
              </a:spcAft>
              <a:defRPr sz="4000" b="1">
                <a:solidFill>
                  <a:schemeClr val="tx1"/>
                </a:solidFill>
                <a:latin typeface="Verdana" panose="020B0604030504040204" pitchFamily="34" charset="0"/>
              </a:defRPr>
            </a:lvl7pPr>
            <a:lvl8pPr marL="3429000" indent="-228600" algn="ctr" defTabSz="911225" eaLnBrk="0" fontAlgn="base" hangingPunct="0">
              <a:spcBef>
                <a:spcPct val="0"/>
              </a:spcBef>
              <a:spcAft>
                <a:spcPct val="0"/>
              </a:spcAft>
              <a:defRPr sz="4000" b="1">
                <a:solidFill>
                  <a:schemeClr val="tx1"/>
                </a:solidFill>
                <a:latin typeface="Verdana" panose="020B0604030504040204" pitchFamily="34" charset="0"/>
              </a:defRPr>
            </a:lvl8pPr>
            <a:lvl9pPr marL="3886200" indent="-228600" algn="ctr" defTabSz="911225" eaLnBrk="0" fontAlgn="base" hangingPunct="0">
              <a:spcBef>
                <a:spcPct val="0"/>
              </a:spcBef>
              <a:spcAft>
                <a:spcPct val="0"/>
              </a:spcAft>
              <a:defRPr sz="4000" b="1">
                <a:solidFill>
                  <a:schemeClr val="tx1"/>
                </a:solidFill>
                <a:latin typeface="Verdana" panose="020B0604030504040204" pitchFamily="34" charset="0"/>
              </a:defRPr>
            </a:lvl9pPr>
          </a:lstStyle>
          <a:p>
            <a:pPr eaLnBrk="1" hangingPunct="1"/>
            <a:fld id="{E5AE48B2-C8B6-4D9B-BA13-ECE57EEA73E0}" type="slidenum">
              <a:rPr lang="en-US" altLang="en-US" sz="1200" b="0">
                <a:latin typeface="Times New Roman" panose="02020603050405020304" pitchFamily="18" charset="0"/>
              </a:rPr>
              <a:pPr eaLnBrk="1" hangingPunct="1"/>
              <a:t>19</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075482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your file is complete in the college financial aid office, a financial aid award will be issued for any of the postsecondary institutions where you have been accepted and you listed on the FAFSA.  This is usually posted on your student account or sent to you via email.  Watch your student account at the schools where you have been accepted and check the email address you provided.  For more information on what comes next -please reference the next steps handout in the student folder provided.  REMEMBER THAT YOU NEED TO REAPPLY FOR FINANCIAL AID EVERY YEAR BY COMPLETING THE FAFSA RENEWAL.  </a:t>
            </a:r>
          </a:p>
          <a:p>
            <a:endParaRPr lang="en-US" dirty="0"/>
          </a:p>
          <a:p>
            <a:endParaRPr lang="en-US" dirty="0"/>
          </a:p>
          <a:p>
            <a:r>
              <a:rPr lang="en-US" baseline="0" dirty="0"/>
              <a:t>Remind families that all schools evaluate the student differently, therefore it’s likely awards will vary. </a:t>
            </a:r>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20</a:t>
            </a:fld>
            <a:endParaRPr lang="en-US" dirty="0"/>
          </a:p>
        </p:txBody>
      </p:sp>
    </p:spTree>
    <p:extLst>
      <p:ext uri="{BB962C8B-B14F-4D97-AF65-F5344CB8AC3E}">
        <p14:creationId xmlns:p14="http://schemas.microsoft.com/office/powerpoint/2010/main" val="3310841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4000" b="1">
                <a:solidFill>
                  <a:schemeClr val="tx1"/>
                </a:solidFill>
                <a:latin typeface="Verdana" panose="020B0604030504040204" pitchFamily="34" charset="0"/>
              </a:defRPr>
            </a:lvl1pPr>
            <a:lvl2pPr marL="742950" indent="-285750" defTabSz="911225" eaLnBrk="0" hangingPunct="0">
              <a:defRPr sz="4000" b="1">
                <a:solidFill>
                  <a:schemeClr val="tx1"/>
                </a:solidFill>
                <a:latin typeface="Verdana" panose="020B0604030504040204" pitchFamily="34" charset="0"/>
              </a:defRPr>
            </a:lvl2pPr>
            <a:lvl3pPr marL="1143000" indent="-228600" defTabSz="911225" eaLnBrk="0" hangingPunct="0">
              <a:defRPr sz="4000" b="1">
                <a:solidFill>
                  <a:schemeClr val="tx1"/>
                </a:solidFill>
                <a:latin typeface="Verdana" panose="020B0604030504040204" pitchFamily="34" charset="0"/>
              </a:defRPr>
            </a:lvl3pPr>
            <a:lvl4pPr marL="1600200" indent="-228600" defTabSz="911225" eaLnBrk="0" hangingPunct="0">
              <a:defRPr sz="4000" b="1">
                <a:solidFill>
                  <a:schemeClr val="tx1"/>
                </a:solidFill>
                <a:latin typeface="Verdana" panose="020B0604030504040204" pitchFamily="34" charset="0"/>
              </a:defRPr>
            </a:lvl4pPr>
            <a:lvl5pPr marL="2057400" indent="-228600" defTabSz="911225" eaLnBrk="0" hangingPunct="0">
              <a:defRPr sz="4000" b="1">
                <a:solidFill>
                  <a:schemeClr val="tx1"/>
                </a:solidFill>
                <a:latin typeface="Verdana" panose="020B0604030504040204" pitchFamily="34" charset="0"/>
              </a:defRPr>
            </a:lvl5pPr>
            <a:lvl6pPr marL="2514600" indent="-228600" algn="ctr" defTabSz="911225" eaLnBrk="0" fontAlgn="base" hangingPunct="0">
              <a:spcBef>
                <a:spcPct val="0"/>
              </a:spcBef>
              <a:spcAft>
                <a:spcPct val="0"/>
              </a:spcAft>
              <a:defRPr sz="4000" b="1">
                <a:solidFill>
                  <a:schemeClr val="tx1"/>
                </a:solidFill>
                <a:latin typeface="Verdana" panose="020B0604030504040204" pitchFamily="34" charset="0"/>
              </a:defRPr>
            </a:lvl6pPr>
            <a:lvl7pPr marL="2971800" indent="-228600" algn="ctr" defTabSz="911225" eaLnBrk="0" fontAlgn="base" hangingPunct="0">
              <a:spcBef>
                <a:spcPct val="0"/>
              </a:spcBef>
              <a:spcAft>
                <a:spcPct val="0"/>
              </a:spcAft>
              <a:defRPr sz="4000" b="1">
                <a:solidFill>
                  <a:schemeClr val="tx1"/>
                </a:solidFill>
                <a:latin typeface="Verdana" panose="020B0604030504040204" pitchFamily="34" charset="0"/>
              </a:defRPr>
            </a:lvl7pPr>
            <a:lvl8pPr marL="3429000" indent="-228600" algn="ctr" defTabSz="911225" eaLnBrk="0" fontAlgn="base" hangingPunct="0">
              <a:spcBef>
                <a:spcPct val="0"/>
              </a:spcBef>
              <a:spcAft>
                <a:spcPct val="0"/>
              </a:spcAft>
              <a:defRPr sz="4000" b="1">
                <a:solidFill>
                  <a:schemeClr val="tx1"/>
                </a:solidFill>
                <a:latin typeface="Verdana" panose="020B0604030504040204" pitchFamily="34" charset="0"/>
              </a:defRPr>
            </a:lvl8pPr>
            <a:lvl9pPr marL="3886200" indent="-228600" algn="ctr" defTabSz="911225" eaLnBrk="0" fontAlgn="base" hangingPunct="0">
              <a:spcBef>
                <a:spcPct val="0"/>
              </a:spcBef>
              <a:spcAft>
                <a:spcPct val="0"/>
              </a:spcAft>
              <a:defRPr sz="4000" b="1">
                <a:solidFill>
                  <a:schemeClr val="tx1"/>
                </a:solidFill>
                <a:latin typeface="Verdana" panose="020B0604030504040204" pitchFamily="34" charset="0"/>
              </a:defRPr>
            </a:lvl9pPr>
          </a:lstStyle>
          <a:p>
            <a:pPr eaLnBrk="1" hangingPunct="1"/>
            <a:fld id="{DCFEDFFA-BC2A-48E0-B510-5E5E5104BB3B}" type="slidenum">
              <a:rPr lang="en-US" altLang="en-US" sz="1200" b="0">
                <a:latin typeface="Times New Roman" panose="02020603050405020304" pitchFamily="18" charset="0"/>
              </a:rPr>
              <a:pPr eaLnBrk="1" hangingPunct="1"/>
              <a:t>21</a:t>
            </a:fld>
            <a:endParaRPr lang="en-US" altLang="en-US" sz="1200" b="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Also briefly explain what special circumstances can be considered by aid offices: divorce/separation, loss of income or benefits, one time income, substantial paid medical/dental bills. Reiterate that they should talk directly to the aid office at the school they plan to attend for direction on to proceed if they have a special circumstance.</a:t>
            </a:r>
            <a:endParaRPr lang="en-US" dirty="0"/>
          </a:p>
          <a:p>
            <a:pPr eaLnBrk="1" hangingPunct="1"/>
            <a:endParaRPr lang="en-US" altLang="en-US" dirty="0"/>
          </a:p>
        </p:txBody>
      </p:sp>
    </p:spTree>
    <p:extLst>
      <p:ext uri="{BB962C8B-B14F-4D97-AF65-F5344CB8AC3E}">
        <p14:creationId xmlns:p14="http://schemas.microsoft.com/office/powerpoint/2010/main" val="19562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Read through Agenda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Cover any site specifics here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Where to find restrooms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Computer labs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Who is available for assistance</a:t>
            </a:r>
          </a:p>
          <a:p>
            <a:pPr lvl="1"/>
            <a:r>
              <a:rPr lang="en-US" sz="1200" kern="1200" dirty="0">
                <a:solidFill>
                  <a:schemeClr val="tx1"/>
                </a:solidFill>
                <a:effectLst/>
                <a:latin typeface="+mn-lt"/>
                <a:ea typeface="+mn-ea"/>
                <a:cs typeface="+mn-cs"/>
              </a:rPr>
              <a:t>Remind that they must complete the evaluation to enter the scholarship drawing.</a:t>
            </a:r>
            <a:r>
              <a:rPr lang="en-US" sz="1200" kern="1200" baseline="0" dirty="0">
                <a:solidFill>
                  <a:schemeClr val="tx1"/>
                </a:solidFill>
                <a:effectLst/>
                <a:latin typeface="+mn-lt"/>
                <a:ea typeface="+mn-ea"/>
                <a:cs typeface="+mn-cs"/>
              </a:rPr>
              <a:t>  The drawing will be held after all statewide events have completed.  They will be notified by US Mail if they are one of the selected recipients.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2</a:t>
            </a:fld>
            <a:endParaRPr lang="en-US" dirty="0"/>
          </a:p>
        </p:txBody>
      </p:sp>
    </p:spTree>
    <p:extLst>
      <p:ext uri="{BB962C8B-B14F-4D97-AF65-F5344CB8AC3E}">
        <p14:creationId xmlns:p14="http://schemas.microsoft.com/office/powerpoint/2010/main" val="2655279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attending College Goal Wisconsin today you will be eligible to enter the scholarship drawing.  $15,000 will be awarded to attendees of the 2020 College Goal Wisconsin event.  To apply for these scholarships you must complete an online survey in the computer lab.  Upon completion of the survey, a CGWI volunteer will provide you with a scholarship entry form.  Make sure you turn this in before you leave today.  You will be notified if your name is drawn for a scholarship.   A list of scholarship recipients will be posted on the CGWI website as well. </a:t>
            </a:r>
          </a:p>
          <a:p>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22</a:t>
            </a:fld>
            <a:endParaRPr lang="en-US" dirty="0"/>
          </a:p>
        </p:txBody>
      </p:sp>
    </p:spTree>
    <p:extLst>
      <p:ext uri="{BB962C8B-B14F-4D97-AF65-F5344CB8AC3E}">
        <p14:creationId xmlns:p14="http://schemas.microsoft.com/office/powerpoint/2010/main" val="4268558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Funding for the scholarship as well as today’s event has been provided by </a:t>
            </a:r>
          </a:p>
          <a:p>
            <a:pPr lvl="0"/>
            <a:r>
              <a:rPr lang="en-US" sz="1200" kern="1200">
                <a:solidFill>
                  <a:schemeClr val="tx1"/>
                </a:solidFill>
                <a:effectLst/>
                <a:latin typeface="+mn-lt"/>
                <a:ea typeface="+mn-ea"/>
                <a:cs typeface="+mn-cs"/>
              </a:rPr>
              <a:t>Ascendium</a:t>
            </a:r>
            <a:r>
              <a:rPr lang="en-US" sz="1200" kern="1200" dirty="0">
                <a:solidFill>
                  <a:schemeClr val="tx1"/>
                </a:solidFill>
                <a:effectLst/>
                <a:latin typeface="+mn-lt"/>
                <a:ea typeface="+mn-ea"/>
                <a:cs typeface="+mn-cs"/>
              </a:rPr>
              <a:t>, Sentry, Walmart, </a:t>
            </a:r>
            <a:r>
              <a:rPr lang="en-US" sz="1200" kern="1200" baseline="0" dirty="0">
                <a:solidFill>
                  <a:schemeClr val="tx1"/>
                </a:solidFill>
                <a:effectLst/>
                <a:latin typeface="+mn-lt"/>
                <a:ea typeface="+mn-ea"/>
                <a:cs typeface="+mn-cs"/>
              </a:rPr>
              <a:t> EPIC,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 Vantage Credit Union</a:t>
            </a:r>
          </a:p>
          <a:p>
            <a:pPr lvl="0"/>
            <a:r>
              <a:rPr lang="en-US" sz="1200" kern="1200" dirty="0">
                <a:solidFill>
                  <a:schemeClr val="tx1"/>
                </a:solidFill>
                <a:effectLst/>
                <a:latin typeface="+mn-lt"/>
                <a:ea typeface="+mn-ea"/>
                <a:cs typeface="+mn-cs"/>
              </a:rPr>
              <a:t>UW</a:t>
            </a:r>
            <a:r>
              <a:rPr lang="en-US" sz="1200" kern="1200" baseline="0" dirty="0">
                <a:solidFill>
                  <a:schemeClr val="tx1"/>
                </a:solidFill>
                <a:effectLst/>
                <a:latin typeface="+mn-lt"/>
                <a:ea typeface="+mn-ea"/>
                <a:cs typeface="+mn-cs"/>
              </a:rPr>
              <a:t> Credit Union</a:t>
            </a:r>
          </a:p>
          <a:p>
            <a:pPr lvl="0"/>
            <a:r>
              <a:rPr lang="en-US" sz="1200" kern="1200" dirty="0">
                <a:solidFill>
                  <a:schemeClr val="tx1"/>
                </a:solidFill>
                <a:effectLst/>
                <a:latin typeface="+mn-lt"/>
                <a:ea typeface="+mn-ea"/>
                <a:cs typeface="+mn-cs"/>
              </a:rPr>
              <a:t>Wisconsin Association of Financial Aid Administrators</a:t>
            </a:r>
          </a:p>
          <a:p>
            <a:pPr lvl="0"/>
            <a:r>
              <a:rPr lang="en-US" sz="1200" kern="1200" dirty="0">
                <a:solidFill>
                  <a:schemeClr val="tx1"/>
                </a:solidFill>
                <a:effectLst/>
                <a:latin typeface="+mn-lt"/>
                <a:ea typeface="+mn-ea"/>
                <a:cs typeface="+mn-cs"/>
              </a:rPr>
              <a:t>University of Wisconsin System</a:t>
            </a:r>
          </a:p>
          <a:p>
            <a:pPr lvl="0"/>
            <a:r>
              <a:rPr lang="en-US" sz="1200" kern="1200" dirty="0">
                <a:solidFill>
                  <a:schemeClr val="tx1"/>
                </a:solidFill>
                <a:effectLst/>
                <a:latin typeface="+mn-lt"/>
                <a:ea typeface="+mn-ea"/>
                <a:cs typeface="+mn-cs"/>
              </a:rPr>
              <a:t>Wisconsin Association of Independent College and Universities</a:t>
            </a:r>
          </a:p>
          <a:p>
            <a:pPr lvl="0"/>
            <a:r>
              <a:rPr lang="en-US" sz="1200" kern="1200" dirty="0">
                <a:solidFill>
                  <a:schemeClr val="tx1"/>
                </a:solidFill>
                <a:effectLst/>
                <a:latin typeface="+mn-lt"/>
                <a:ea typeface="+mn-ea"/>
                <a:cs typeface="+mn-cs"/>
              </a:rPr>
              <a:t>Wisconsin Technical Colleges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23</a:t>
            </a:fld>
            <a:endParaRPr lang="en-US" dirty="0"/>
          </a:p>
        </p:txBody>
      </p:sp>
    </p:spTree>
    <p:extLst>
      <p:ext uri="{BB962C8B-B14F-4D97-AF65-F5344CB8AC3E}">
        <p14:creationId xmlns:p14="http://schemas.microsoft.com/office/powerpoint/2010/main" val="655439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them for attending </a:t>
            </a:r>
          </a:p>
          <a:p>
            <a:r>
              <a:rPr lang="en-US" sz="1200" kern="1200" dirty="0">
                <a:solidFill>
                  <a:schemeClr val="tx1"/>
                </a:solidFill>
                <a:effectLst/>
                <a:latin typeface="+mn-lt"/>
                <a:ea typeface="+mn-ea"/>
                <a:cs typeface="+mn-cs"/>
              </a:rPr>
              <a:t>Ask for questions</a:t>
            </a:r>
          </a:p>
          <a:p>
            <a:r>
              <a:rPr lang="en-US" sz="1200" kern="1200" dirty="0">
                <a:solidFill>
                  <a:schemeClr val="tx1"/>
                </a:solidFill>
                <a:effectLst/>
                <a:latin typeface="+mn-lt"/>
                <a:ea typeface="+mn-ea"/>
                <a:cs typeface="+mn-cs"/>
              </a:rPr>
              <a:t>Provide question and answer for about 10 minutes maximum</a:t>
            </a:r>
          </a:p>
          <a:p>
            <a:r>
              <a:rPr lang="en-US" sz="1200" kern="1200" dirty="0">
                <a:solidFill>
                  <a:schemeClr val="tx1"/>
                </a:solidFill>
                <a:effectLst/>
                <a:latin typeface="+mn-lt"/>
                <a:ea typeface="+mn-ea"/>
                <a:cs typeface="+mn-cs"/>
              </a:rPr>
              <a:t>Provide site specific directions instructing them how the remainder of the day will proceed.</a:t>
            </a:r>
          </a:p>
          <a:p>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24</a:t>
            </a:fld>
            <a:endParaRPr lang="en-US" dirty="0"/>
          </a:p>
        </p:txBody>
      </p:sp>
    </p:spTree>
    <p:extLst>
      <p:ext uri="{BB962C8B-B14F-4D97-AF65-F5344CB8AC3E}">
        <p14:creationId xmlns:p14="http://schemas.microsoft.com/office/powerpoint/2010/main" val="319561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Remind families that the FAFSA will now open for completion each October 1</a:t>
            </a:r>
            <a:r>
              <a:rPr lang="en-US" baseline="30000" dirty="0"/>
              <a:t>st</a:t>
            </a:r>
            <a:r>
              <a:rPr lang="en-US" baseline="0" dirty="0"/>
              <a:t> and they will use the previous year’s taxes. </a:t>
            </a:r>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4</a:t>
            </a:fld>
            <a:endParaRPr lang="en-US" dirty="0"/>
          </a:p>
        </p:txBody>
      </p:sp>
    </p:spTree>
    <p:extLst>
      <p:ext uri="{BB962C8B-B14F-4D97-AF65-F5344CB8AC3E}">
        <p14:creationId xmlns:p14="http://schemas.microsoft.com/office/powerpoint/2010/main" val="374386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Completing the FAFSA is FREE –Be sure to complete the 2020-21 FAFSA.  We will go over a list of the items needed to complete your FAFSA later in this presentation.  A list is also available on</a:t>
            </a:r>
            <a:r>
              <a:rPr lang="en-US" sz="1200" kern="1200" baseline="0" dirty="0">
                <a:solidFill>
                  <a:schemeClr val="tx1"/>
                </a:solidFill>
                <a:effectLst/>
                <a:latin typeface="+mn-lt"/>
                <a:ea typeface="+mn-ea"/>
                <a:cs typeface="+mn-cs"/>
              </a:rPr>
              <a:t> the CGWI website or on the flyer</a:t>
            </a:r>
            <a:r>
              <a:rPr lang="en-US" sz="1200" kern="1200" dirty="0">
                <a:solidFill>
                  <a:schemeClr val="tx1"/>
                </a:solidFill>
                <a:effectLst/>
                <a:latin typeface="+mn-lt"/>
                <a:ea typeface="+mn-ea"/>
                <a:cs typeface="+mn-cs"/>
              </a:rPr>
              <a:t>.  When you go into the computer lab after the presentation, volunteers will be there to assist you with any questions that you have about the FAFSA and signing your FAFSA with your </a:t>
            </a:r>
            <a:r>
              <a:rPr lang="en-US" sz="1200" kern="1200" dirty="0" err="1">
                <a:solidFill>
                  <a:schemeClr val="tx1"/>
                </a:solidFill>
                <a:effectLst/>
                <a:latin typeface="+mn-lt"/>
                <a:ea typeface="+mn-ea"/>
                <a:cs typeface="+mn-cs"/>
              </a:rPr>
              <a:t>fsa</a:t>
            </a:r>
            <a:r>
              <a:rPr lang="en-US" sz="1200" kern="1200" dirty="0">
                <a:solidFill>
                  <a:schemeClr val="tx1"/>
                </a:solidFill>
                <a:effectLst/>
                <a:latin typeface="+mn-lt"/>
                <a:ea typeface="+mn-ea"/>
                <a:cs typeface="+mn-cs"/>
              </a:rPr>
              <a:t> id.  The student will need to secure an </a:t>
            </a:r>
            <a:r>
              <a:rPr lang="en-US" sz="1200" kern="1200" dirty="0" err="1">
                <a:solidFill>
                  <a:schemeClr val="tx1"/>
                </a:solidFill>
                <a:effectLst/>
                <a:latin typeface="+mn-lt"/>
                <a:ea typeface="+mn-ea"/>
                <a:cs typeface="+mn-cs"/>
              </a:rPr>
              <a:t>fsa</a:t>
            </a:r>
            <a:r>
              <a:rPr lang="en-US" sz="1200" kern="1200" dirty="0">
                <a:solidFill>
                  <a:schemeClr val="tx1"/>
                </a:solidFill>
                <a:effectLst/>
                <a:latin typeface="+mn-lt"/>
                <a:ea typeface="+mn-ea"/>
                <a:cs typeface="+mn-cs"/>
              </a:rPr>
              <a:t> id as well as a parent</a:t>
            </a:r>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5</a:t>
            </a:fld>
            <a:endParaRPr lang="en-US" dirty="0"/>
          </a:p>
        </p:txBody>
      </p:sp>
    </p:spTree>
    <p:extLst>
      <p:ext uri="{BB962C8B-B14F-4D97-AF65-F5344CB8AC3E}">
        <p14:creationId xmlns:p14="http://schemas.microsoft.com/office/powerpoint/2010/main" val="419124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4000" b="1">
                <a:solidFill>
                  <a:schemeClr val="tx1"/>
                </a:solidFill>
                <a:latin typeface="Verdana" panose="020B0604030504040204" pitchFamily="34" charset="0"/>
              </a:defRPr>
            </a:lvl1pPr>
            <a:lvl2pPr marL="742950" indent="-285750" defTabSz="911225" eaLnBrk="0" hangingPunct="0">
              <a:defRPr sz="4000" b="1">
                <a:solidFill>
                  <a:schemeClr val="tx1"/>
                </a:solidFill>
                <a:latin typeface="Verdana" panose="020B0604030504040204" pitchFamily="34" charset="0"/>
              </a:defRPr>
            </a:lvl2pPr>
            <a:lvl3pPr marL="1143000" indent="-228600" defTabSz="911225" eaLnBrk="0" hangingPunct="0">
              <a:defRPr sz="4000" b="1">
                <a:solidFill>
                  <a:schemeClr val="tx1"/>
                </a:solidFill>
                <a:latin typeface="Verdana" panose="020B0604030504040204" pitchFamily="34" charset="0"/>
              </a:defRPr>
            </a:lvl3pPr>
            <a:lvl4pPr marL="1600200" indent="-228600" defTabSz="911225" eaLnBrk="0" hangingPunct="0">
              <a:defRPr sz="4000" b="1">
                <a:solidFill>
                  <a:schemeClr val="tx1"/>
                </a:solidFill>
                <a:latin typeface="Verdana" panose="020B0604030504040204" pitchFamily="34" charset="0"/>
              </a:defRPr>
            </a:lvl4pPr>
            <a:lvl5pPr marL="2057400" indent="-228600" defTabSz="911225" eaLnBrk="0" hangingPunct="0">
              <a:defRPr sz="4000" b="1">
                <a:solidFill>
                  <a:schemeClr val="tx1"/>
                </a:solidFill>
                <a:latin typeface="Verdana" panose="020B0604030504040204" pitchFamily="34" charset="0"/>
              </a:defRPr>
            </a:lvl5pPr>
            <a:lvl6pPr marL="2514600" indent="-228600" algn="ctr" defTabSz="911225" eaLnBrk="0" fontAlgn="base" hangingPunct="0">
              <a:spcBef>
                <a:spcPct val="0"/>
              </a:spcBef>
              <a:spcAft>
                <a:spcPct val="0"/>
              </a:spcAft>
              <a:defRPr sz="4000" b="1">
                <a:solidFill>
                  <a:schemeClr val="tx1"/>
                </a:solidFill>
                <a:latin typeface="Verdana" panose="020B0604030504040204" pitchFamily="34" charset="0"/>
              </a:defRPr>
            </a:lvl6pPr>
            <a:lvl7pPr marL="2971800" indent="-228600" algn="ctr" defTabSz="911225" eaLnBrk="0" fontAlgn="base" hangingPunct="0">
              <a:spcBef>
                <a:spcPct val="0"/>
              </a:spcBef>
              <a:spcAft>
                <a:spcPct val="0"/>
              </a:spcAft>
              <a:defRPr sz="4000" b="1">
                <a:solidFill>
                  <a:schemeClr val="tx1"/>
                </a:solidFill>
                <a:latin typeface="Verdana" panose="020B0604030504040204" pitchFamily="34" charset="0"/>
              </a:defRPr>
            </a:lvl7pPr>
            <a:lvl8pPr marL="3429000" indent="-228600" algn="ctr" defTabSz="911225" eaLnBrk="0" fontAlgn="base" hangingPunct="0">
              <a:spcBef>
                <a:spcPct val="0"/>
              </a:spcBef>
              <a:spcAft>
                <a:spcPct val="0"/>
              </a:spcAft>
              <a:defRPr sz="4000" b="1">
                <a:solidFill>
                  <a:schemeClr val="tx1"/>
                </a:solidFill>
                <a:latin typeface="Verdana" panose="020B0604030504040204" pitchFamily="34" charset="0"/>
              </a:defRPr>
            </a:lvl8pPr>
            <a:lvl9pPr marL="3886200" indent="-228600" algn="ctr" defTabSz="911225" eaLnBrk="0" fontAlgn="base" hangingPunct="0">
              <a:spcBef>
                <a:spcPct val="0"/>
              </a:spcBef>
              <a:spcAft>
                <a:spcPct val="0"/>
              </a:spcAft>
              <a:defRPr sz="4000" b="1">
                <a:solidFill>
                  <a:schemeClr val="tx1"/>
                </a:solidFill>
                <a:latin typeface="Verdana" panose="020B0604030504040204" pitchFamily="34" charset="0"/>
              </a:defRPr>
            </a:lvl9pPr>
          </a:lstStyle>
          <a:p>
            <a:pPr eaLnBrk="1" hangingPunct="1"/>
            <a:fld id="{3478F4EC-5BFB-4875-BB60-0291310AFC20}" type="slidenum">
              <a:rPr lang="en-US" altLang="en-US" sz="1200" b="0">
                <a:latin typeface="Times New Roman" panose="02020603050405020304" pitchFamily="18" charset="0"/>
              </a:rPr>
              <a:pPr eaLnBrk="1" hangingPunct="1"/>
              <a:t>6</a:t>
            </a:fld>
            <a:endParaRPr lang="en-US" altLang="en-US" sz="1200" b="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The Cost of Attendance includes items such as tuition, room and board (living on campus, off campus or with your parents), books, transportation, and miscellaneous expenses).   For example a private school, UW System school, and a technical college will all have varying costs of attendance.  </a:t>
            </a:r>
            <a:endParaRPr lang="en-US" altLang="en-US" dirty="0"/>
          </a:p>
        </p:txBody>
      </p:sp>
    </p:spTree>
    <p:extLst>
      <p:ext uri="{BB962C8B-B14F-4D97-AF65-F5344CB8AC3E}">
        <p14:creationId xmlns:p14="http://schemas.microsoft.com/office/powerpoint/2010/main" val="398742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filling out the FREE application for Federal Student Aid today (FAFSA) you will be applying for federal and state grants, loans and institutional aid.  This is your gateway to financial aid. The</a:t>
            </a:r>
            <a:r>
              <a:rPr lang="en-US" sz="1200" kern="1200" baseline="0" dirty="0">
                <a:solidFill>
                  <a:schemeClr val="tx1"/>
                </a:solidFill>
                <a:effectLst/>
                <a:latin typeface="+mn-lt"/>
                <a:ea typeface="+mn-ea"/>
                <a:cs typeface="+mn-cs"/>
              </a:rPr>
              <a:t> EFC which does not change</a:t>
            </a:r>
            <a:r>
              <a:rPr lang="en-US" sz="1200" kern="1200" dirty="0">
                <a:solidFill>
                  <a:schemeClr val="tx1"/>
                </a:solidFill>
                <a:effectLst/>
                <a:latin typeface="+mn-lt"/>
                <a:ea typeface="+mn-ea"/>
                <a:cs typeface="+mn-cs"/>
              </a:rPr>
              <a:t> is deducted from the Cost of Attendance which varies from school to school.   The difference</a:t>
            </a:r>
            <a:r>
              <a:rPr lang="en-US" sz="1200" kern="1200" baseline="0" dirty="0">
                <a:solidFill>
                  <a:schemeClr val="tx1"/>
                </a:solidFill>
                <a:effectLst/>
                <a:latin typeface="+mn-lt"/>
                <a:ea typeface="+mn-ea"/>
                <a:cs typeface="+mn-cs"/>
              </a:rPr>
              <a:t> is the amount of need you have for financial aid.</a:t>
            </a:r>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7</a:t>
            </a:fld>
            <a:endParaRPr lang="en-US" dirty="0"/>
          </a:p>
        </p:txBody>
      </p:sp>
    </p:spTree>
    <p:extLst>
      <p:ext uri="{BB962C8B-B14F-4D97-AF65-F5344CB8AC3E}">
        <p14:creationId xmlns:p14="http://schemas.microsoft.com/office/powerpoint/2010/main" val="251011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aid will be based on your family’s financial need which is determined by using the information you provide on the FAFSA to calculate your expected family contribution (EFC).  This is not what you will have to pay out of pocket instead it is a measure of your ability based on several factors to assist in paying for college.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EFC is subtracted from your COA at the school you are planning to attend to determine your financial need.  This need is what is filled by financial aid which includes grants (free money), college work study, scholarships, and low interest rate student loans.  </a:t>
            </a:r>
          </a:p>
          <a:p>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8</a:t>
            </a:fld>
            <a:endParaRPr lang="en-US" dirty="0"/>
          </a:p>
        </p:txBody>
      </p:sp>
    </p:spTree>
    <p:extLst>
      <p:ext uri="{BB962C8B-B14F-4D97-AF65-F5344CB8AC3E}">
        <p14:creationId xmlns:p14="http://schemas.microsoft.com/office/powerpoint/2010/main" val="416295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Some institutional and state aid will require additional application materials. A CGWI volunteer can help you</a:t>
            </a:r>
            <a:r>
              <a:rPr lang="en-US" sz="1200" kern="1200" baseline="0" dirty="0">
                <a:solidFill>
                  <a:schemeClr val="tx1"/>
                </a:solidFill>
                <a:effectLst/>
                <a:latin typeface="+mn-lt"/>
                <a:ea typeface="+mn-ea"/>
                <a:cs typeface="+mn-cs"/>
              </a:rPr>
              <a:t> with the deadlines </a:t>
            </a:r>
            <a:r>
              <a:rPr lang="en-US" sz="1200" kern="1200" dirty="0">
                <a:solidFill>
                  <a:schemeClr val="tx1"/>
                </a:solidFill>
                <a:effectLst/>
                <a:latin typeface="+mn-lt"/>
                <a:ea typeface="+mn-ea"/>
                <a:cs typeface="+mn-cs"/>
              </a:rPr>
              <a:t>of the Wisconsin college/universities with their FAFSA deadline dates and if they require an additional institutional financial aid form.  Check with the postsecondary schools you are considering attending to access any additional information that they made need.  Make sure to watch college deadline dates and respond promptly to any request for additional information.  It is important</a:t>
            </a:r>
            <a:r>
              <a:rPr lang="en-US" sz="1200" kern="1200" baseline="0" dirty="0">
                <a:solidFill>
                  <a:schemeClr val="tx1"/>
                </a:solidFill>
                <a:effectLst/>
                <a:latin typeface="+mn-lt"/>
                <a:ea typeface="+mn-ea"/>
                <a:cs typeface="+mn-cs"/>
              </a:rPr>
              <a:t> check with the school you are attending to ensure you have completed all requirements for all aid available.</a:t>
            </a:r>
            <a:endParaRPr lang="en-US" dirty="0"/>
          </a:p>
        </p:txBody>
      </p:sp>
      <p:sp>
        <p:nvSpPr>
          <p:cNvPr id="4" name="Slide Number Placeholder 3"/>
          <p:cNvSpPr>
            <a:spLocks noGrp="1"/>
          </p:cNvSpPr>
          <p:nvPr>
            <p:ph type="sldNum" sz="quarter" idx="10"/>
          </p:nvPr>
        </p:nvSpPr>
        <p:spPr/>
        <p:txBody>
          <a:bodyPr/>
          <a:lstStyle/>
          <a:p>
            <a:fld id="{E5C84D8B-D029-4D17-96E5-A288998B6D81}" type="slidenum">
              <a:rPr lang="en-US" smtClean="0"/>
              <a:pPr/>
              <a:t>9</a:t>
            </a:fld>
            <a:endParaRPr lang="en-US" dirty="0"/>
          </a:p>
        </p:txBody>
      </p:sp>
    </p:spTree>
    <p:extLst>
      <p:ext uri="{BB962C8B-B14F-4D97-AF65-F5344CB8AC3E}">
        <p14:creationId xmlns:p14="http://schemas.microsoft.com/office/powerpoint/2010/main" val="112188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a:t>Here is a list of all the items that the student and parent (if a dependent student) will need to complete the FAFSA.  If you have these items when you sit down at the computer, you should be able to complete the FAFSA and submit</a:t>
            </a:r>
            <a:r>
              <a:rPr lang="en-US" baseline="0" dirty="0"/>
              <a:t> it.  If not, you can always save the FAFSA and return to it at a later time.  </a:t>
            </a:r>
            <a:endParaRPr lang="en-US" dirty="0"/>
          </a:p>
          <a:p>
            <a:r>
              <a:rPr lang="en-US" dirty="0"/>
              <a:t> </a:t>
            </a:r>
          </a:p>
          <a:p>
            <a:endParaRPr lang="en-US" dirty="0"/>
          </a:p>
          <a:p>
            <a:pPr eaLnBrk="1" hangingPunct="1">
              <a:spcBef>
                <a:spcPct val="0"/>
              </a:spcBef>
            </a:pPr>
            <a:endParaRPr lang="en-US" dirty="0"/>
          </a:p>
        </p:txBody>
      </p:sp>
      <p:sp>
        <p:nvSpPr>
          <p:cNvPr id="87044" name="Slide Number Placeholder 3"/>
          <p:cNvSpPr>
            <a:spLocks noGrp="1"/>
          </p:cNvSpPr>
          <p:nvPr>
            <p:ph type="sldNum" sz="quarter" idx="5"/>
          </p:nvPr>
        </p:nvSpPr>
        <p:spPr>
          <a:noFill/>
        </p:spPr>
        <p:txBody>
          <a:bodyPr/>
          <a:lstStyle/>
          <a:p>
            <a:pPr defTabSz="909763"/>
            <a:fld id="{534E0092-531E-46B9-868B-9DAFFD41B707}" type="slidenum">
              <a:rPr lang="en-US" smtClean="0">
                <a:latin typeface="Arial" charset="0"/>
              </a:rPr>
              <a:pPr defTabSz="909763"/>
              <a:t>10</a:t>
            </a:fld>
            <a:endParaRPr lang="en-US" dirty="0">
              <a:latin typeface="Arial" charset="0"/>
            </a:endParaRPr>
          </a:p>
        </p:txBody>
      </p:sp>
    </p:spTree>
    <p:extLst>
      <p:ext uri="{BB962C8B-B14F-4D97-AF65-F5344CB8AC3E}">
        <p14:creationId xmlns:p14="http://schemas.microsoft.com/office/powerpoint/2010/main" val="65277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360422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126140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287850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91400" cy="1143000"/>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40005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00200"/>
            <a:ext cx="40005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sldNum" sz="quarter" idx="10"/>
          </p:nvPr>
        </p:nvSpPr>
        <p:spPr/>
        <p:txBody>
          <a:bodyPr/>
          <a:lstStyle>
            <a:lvl1pPr>
              <a:defRPr/>
            </a:lvl1pPr>
          </a:lstStyle>
          <a:p>
            <a:fld id="{1E608D6D-5FEA-4E71-89B3-26BCF3081AD6}" type="slidenum">
              <a:rPr lang="en-US" altLang="en-US"/>
              <a:pPr/>
              <a:t>‹#›</a:t>
            </a:fld>
            <a:endParaRPr lang="en-US" altLang="en-US"/>
          </a:p>
        </p:txBody>
      </p:sp>
    </p:spTree>
    <p:extLst>
      <p:ext uri="{BB962C8B-B14F-4D97-AF65-F5344CB8AC3E}">
        <p14:creationId xmlns:p14="http://schemas.microsoft.com/office/powerpoint/2010/main" val="423124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buClr>
                <a:srgbClr val="0070C0"/>
              </a:buClr>
              <a:buFont typeface="Arial" pitchFamily="34" charset="0"/>
              <a:buChar char="•"/>
              <a:defRPr sz="1800" cap="none" baseline="0">
                <a:solidFill>
                  <a:srgbClr val="C00000"/>
                </a:solidFill>
              </a:defRPr>
            </a:lvl2pPr>
            <a:lvl3pPr marL="0" indent="0">
              <a:buNone/>
              <a:defRPr sz="1200"/>
            </a:lvl3pPr>
            <a:lvl4pPr>
              <a:buNone/>
              <a:defRPr/>
            </a:lvl4pPr>
          </a:lstStyle>
          <a:p>
            <a:pPr lvl="0"/>
            <a:r>
              <a:rPr lang="en-US" dirty="0"/>
              <a:t>Click to edit Master text styles</a:t>
            </a:r>
          </a:p>
          <a:p>
            <a:pPr lvl="1"/>
            <a:r>
              <a:rPr lang="en-US" dirty="0"/>
              <a:t>Second level</a:t>
            </a:r>
          </a:p>
          <a:p>
            <a:pPr lvl="2"/>
            <a:r>
              <a:rPr lang="en-US" dirty="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a:t>Click to edit Master title style</a:t>
            </a:r>
            <a:endParaRPr lang="es-MX" dirty="0"/>
          </a:p>
        </p:txBody>
      </p:sp>
      <p:sp>
        <p:nvSpPr>
          <p:cNvPr id="5"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6911601B-E0E5-4C08-8D98-389D9D2CF064}" type="slidenum">
              <a:rPr lang="es-MX"/>
              <a:pPr>
                <a:defRPr/>
              </a:pPr>
              <a:t>‹#›</a:t>
            </a:fld>
            <a:endParaRPr lang="es-MX" dirty="0"/>
          </a:p>
        </p:txBody>
      </p:sp>
    </p:spTree>
    <p:extLst>
      <p:ext uri="{BB962C8B-B14F-4D97-AF65-F5344CB8AC3E}">
        <p14:creationId xmlns:p14="http://schemas.microsoft.com/office/powerpoint/2010/main" val="57094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endParaRPr lang="en-US" dirty="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81CF916-B136-48EF-90C6-00BA5FFEBF89}" type="slidenum">
              <a:rPr lang="en-US"/>
              <a:pPr/>
              <a:t>‹#›</a:t>
            </a:fld>
            <a:endParaRPr lang="en-US" dirty="0"/>
          </a:p>
        </p:txBody>
      </p:sp>
    </p:spTree>
    <p:extLst>
      <p:ext uri="{BB962C8B-B14F-4D97-AF65-F5344CB8AC3E}">
        <p14:creationId xmlns:p14="http://schemas.microsoft.com/office/powerpoint/2010/main" val="110763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BFA57C35-F2A0-4A7C-91C8-84EB78DA4846}" type="datetimeFigureOut">
              <a:rPr lang="en-US" smtClean="0"/>
              <a:pPr/>
              <a:t>9/13/2021</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E4EEA6D-3908-4D53-91B4-BEE68564404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FA57C35-F2A0-4A7C-91C8-84EB78DA4846}" type="datetimeFigureOut">
              <a:rPr lang="en-US" smtClean="0"/>
              <a:pPr/>
              <a:t>9/13/2021</a:t>
            </a:fld>
            <a:endParaRPr lang="en-US" dirty="0"/>
          </a:p>
        </p:txBody>
      </p:sp>
      <p:sp>
        <p:nvSpPr>
          <p:cNvPr id="9" name="Slide Number Placeholder 8"/>
          <p:cNvSpPr>
            <a:spLocks noGrp="1"/>
          </p:cNvSpPr>
          <p:nvPr>
            <p:ph type="sldNum" sz="quarter" idx="15"/>
          </p:nvPr>
        </p:nvSpPr>
        <p:spPr/>
        <p:txBody>
          <a:bodyPr rtlCol="0"/>
          <a:lstStyle/>
          <a:p>
            <a:fld id="{7E4EEA6D-3908-4D53-91B4-BEE68564404C}"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FA57C35-F2A0-4A7C-91C8-84EB78DA4846}" type="datetimeFigureOut">
              <a:rPr lang="en-US" smtClean="0"/>
              <a:pPr/>
              <a:t>9/13/2021</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E4EEA6D-3908-4D53-91B4-BEE68564404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4EEA6D-3908-4D53-91B4-BEE68564404C}"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4EEA6D-3908-4D53-91B4-BEE68564404C}"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102059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FA57C35-F2A0-4A7C-91C8-84EB78DA4846}" type="datetimeFigureOut">
              <a:rPr lang="en-US" smtClean="0"/>
              <a:pPr/>
              <a:t>9/13/2021</a:t>
            </a:fld>
            <a:endParaRPr lang="en-US" dirty="0"/>
          </a:p>
        </p:txBody>
      </p:sp>
      <p:sp>
        <p:nvSpPr>
          <p:cNvPr id="7" name="Slide Number Placeholder 6"/>
          <p:cNvSpPr>
            <a:spLocks noGrp="1"/>
          </p:cNvSpPr>
          <p:nvPr>
            <p:ph type="sldNum" sz="quarter" idx="11"/>
          </p:nvPr>
        </p:nvSpPr>
        <p:spPr/>
        <p:txBody>
          <a:bodyPr rtlCol="0"/>
          <a:lstStyle/>
          <a:p>
            <a:fld id="{7E4EEA6D-3908-4D53-91B4-BEE68564404C}"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4EEA6D-3908-4D53-91B4-BEE68564404C}"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FA57C35-F2A0-4A7C-91C8-84EB78DA4846}" type="datetimeFigureOut">
              <a:rPr lang="en-US" smtClean="0"/>
              <a:pPr/>
              <a:t>9/13/2021</a:t>
            </a:fld>
            <a:endParaRPr lang="en-US" dirty="0"/>
          </a:p>
        </p:txBody>
      </p:sp>
      <p:sp>
        <p:nvSpPr>
          <p:cNvPr id="22" name="Slide Number Placeholder 21"/>
          <p:cNvSpPr>
            <a:spLocks noGrp="1"/>
          </p:cNvSpPr>
          <p:nvPr>
            <p:ph type="sldNum" sz="quarter" idx="15"/>
          </p:nvPr>
        </p:nvSpPr>
        <p:spPr/>
        <p:txBody>
          <a:bodyPr rtlCol="0"/>
          <a:lstStyle/>
          <a:p>
            <a:fld id="{7E4EEA6D-3908-4D53-91B4-BEE68564404C}"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FA57C35-F2A0-4A7C-91C8-84EB78DA4846}" type="datetimeFigureOut">
              <a:rPr lang="en-US" smtClean="0"/>
              <a:pPr/>
              <a:t>9/13/2021</a:t>
            </a:fld>
            <a:endParaRPr lang="en-US" dirty="0"/>
          </a:p>
        </p:txBody>
      </p:sp>
      <p:sp>
        <p:nvSpPr>
          <p:cNvPr id="18" name="Slide Number Placeholder 17"/>
          <p:cNvSpPr>
            <a:spLocks noGrp="1"/>
          </p:cNvSpPr>
          <p:nvPr>
            <p:ph type="sldNum" sz="quarter" idx="11"/>
          </p:nvPr>
        </p:nvSpPr>
        <p:spPr/>
        <p:txBody>
          <a:bodyPr rtlCol="0"/>
          <a:lstStyle/>
          <a:p>
            <a:fld id="{7E4EEA6D-3908-4D53-91B4-BEE68564404C}"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4EEA6D-3908-4D53-91B4-BEE68564404C}"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4EEA6D-3908-4D53-91B4-BEE68564404C}"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91400" cy="1143000"/>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40005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00200"/>
            <a:ext cx="40005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sldNum" sz="quarter" idx="10"/>
          </p:nvPr>
        </p:nvSpPr>
        <p:spPr/>
        <p:txBody>
          <a:bodyPr/>
          <a:lstStyle>
            <a:lvl1pPr>
              <a:defRPr/>
            </a:lvl1pPr>
          </a:lstStyle>
          <a:p>
            <a:fld id="{1E608D6D-5FEA-4E71-89B3-26BCF3081AD6}" type="slidenum">
              <a:rPr lang="en-US" altLang="en-US"/>
              <a:pPr/>
              <a:t>‹#›</a:t>
            </a:fld>
            <a:endParaRPr lang="en-US" altLang="en-US"/>
          </a:p>
        </p:txBody>
      </p:sp>
    </p:spTree>
    <p:extLst>
      <p:ext uri="{BB962C8B-B14F-4D97-AF65-F5344CB8AC3E}">
        <p14:creationId xmlns:p14="http://schemas.microsoft.com/office/powerpoint/2010/main" val="168074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buClr>
                <a:srgbClr val="0070C0"/>
              </a:buClr>
              <a:buFont typeface="Arial" pitchFamily="34" charset="0"/>
              <a:buChar char="•"/>
              <a:defRPr sz="1800" cap="none" baseline="0">
                <a:solidFill>
                  <a:srgbClr val="C00000"/>
                </a:solidFill>
              </a:defRPr>
            </a:lvl2pPr>
            <a:lvl3pPr marL="0" indent="0">
              <a:buNone/>
              <a:defRPr sz="1200"/>
            </a:lvl3pPr>
            <a:lvl4pPr>
              <a:buNone/>
              <a:defRPr/>
            </a:lvl4pPr>
          </a:lstStyle>
          <a:p>
            <a:pPr lvl="0"/>
            <a:r>
              <a:rPr lang="en-US" dirty="0"/>
              <a:t>Click to edit Master text styles</a:t>
            </a:r>
          </a:p>
          <a:p>
            <a:pPr lvl="1"/>
            <a:r>
              <a:rPr lang="en-US" dirty="0"/>
              <a:t>Second level</a:t>
            </a:r>
          </a:p>
          <a:p>
            <a:pPr lvl="2"/>
            <a:r>
              <a:rPr lang="en-US" dirty="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a:t>Click to edit Master title style</a:t>
            </a:r>
            <a:endParaRPr lang="es-MX" dirty="0"/>
          </a:p>
        </p:txBody>
      </p:sp>
      <p:sp>
        <p:nvSpPr>
          <p:cNvPr id="5"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6911601B-E0E5-4C08-8D98-389D9D2CF064}" type="slidenum">
              <a:rPr lang="es-MX"/>
              <a:pPr>
                <a:defRPr/>
              </a:pPr>
              <a:t>‹#›</a:t>
            </a:fld>
            <a:endParaRPr lang="es-MX" dirty="0"/>
          </a:p>
        </p:txBody>
      </p:sp>
    </p:spTree>
    <p:extLst>
      <p:ext uri="{BB962C8B-B14F-4D97-AF65-F5344CB8AC3E}">
        <p14:creationId xmlns:p14="http://schemas.microsoft.com/office/powerpoint/2010/main" val="2711648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endParaRPr lang="en-US" dirty="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81CF916-B136-48EF-90C6-00BA5FFEBF89}" type="slidenum">
              <a:rPr lang="en-US"/>
              <a:pPr/>
              <a:t>‹#›</a:t>
            </a:fld>
            <a:endParaRPr lang="en-US" dirty="0"/>
          </a:p>
        </p:txBody>
      </p:sp>
    </p:spTree>
    <p:extLst>
      <p:ext uri="{BB962C8B-B14F-4D97-AF65-F5344CB8AC3E}">
        <p14:creationId xmlns:p14="http://schemas.microsoft.com/office/powerpoint/2010/main" val="289388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51589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5967489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4EEA6D-3908-4D53-91B4-BEE68564404C}"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619701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4EEA6D-3908-4D53-91B4-BEE68564404C}"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047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394515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37340493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FA57C35-F2A0-4A7C-91C8-84EB78DA4846}"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332227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FA57C35-F2A0-4A7C-91C8-84EB78DA4846}" type="datetimeFigureOut">
              <a:rPr lang="en-US" smtClean="0"/>
              <a:pPr/>
              <a:t>9/13/2021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E4EEA6D-3908-4D53-91B4-BEE68564404C}" type="slidenum">
              <a:rPr lang="en-US" smtClean="0"/>
              <a:pPr/>
              <a:t>‹#›</a:t>
            </a:fld>
            <a:endParaRPr lang="en-US" dirty="0"/>
          </a:p>
        </p:txBody>
      </p:sp>
    </p:spTree>
    <p:extLst>
      <p:ext uri="{BB962C8B-B14F-4D97-AF65-F5344CB8AC3E}">
        <p14:creationId xmlns:p14="http://schemas.microsoft.com/office/powerpoint/2010/main" val="3945325665"/>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FA57C35-F2A0-4A7C-91C8-84EB78DA4846}" type="datetimeFigureOut">
              <a:rPr lang="en-US" smtClean="0"/>
              <a:pPr/>
              <a:t>9/13/2021</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E4EEA6D-3908-4D53-91B4-BEE6856440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7.png"/><Relationship Id="rId3" Type="http://schemas.openxmlformats.org/officeDocument/2006/relationships/image" Target="../media/image19.gif"/><Relationship Id="rId7" Type="http://schemas.openxmlformats.org/officeDocument/2006/relationships/hyperlink" Target="https://www.covantagecu.org/" TargetMode="External"/><Relationship Id="rId12" Type="http://schemas.openxmlformats.org/officeDocument/2006/relationships/image" Target="../media/image26.png"/><Relationship Id="rId2" Type="http://schemas.openxmlformats.org/officeDocument/2006/relationships/notesSlide" Target="../notesSlides/notesSlide21.xml"/><Relationship Id="rId16"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22.jpeg"/><Relationship Id="rId11" Type="http://schemas.openxmlformats.org/officeDocument/2006/relationships/hyperlink" Target="https://www.sentry.com/" TargetMode="External"/><Relationship Id="rId5" Type="http://schemas.openxmlformats.org/officeDocument/2006/relationships/image" Target="../media/image21.gif"/><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studentaid.ed.gov/sa/fafsa"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0822" y="99711"/>
            <a:ext cx="2385704" cy="2877755"/>
          </a:xfrm>
          <a:prstGeom prst="rect">
            <a:avLst/>
          </a:prstGeom>
        </p:spPr>
      </p:pic>
      <p:sp>
        <p:nvSpPr>
          <p:cNvPr id="2" name="Title 1"/>
          <p:cNvSpPr>
            <a:spLocks noGrp="1"/>
          </p:cNvSpPr>
          <p:nvPr>
            <p:ph type="ctrTitle"/>
          </p:nvPr>
        </p:nvSpPr>
        <p:spPr>
          <a:xfrm>
            <a:off x="2313992" y="3043213"/>
            <a:ext cx="6830008" cy="1894362"/>
          </a:xfrm>
        </p:spPr>
        <p:txBody>
          <a:bodyPr/>
          <a:lstStyle/>
          <a:p>
            <a:r>
              <a:rPr lang="en-US" dirty="0"/>
              <a:t>   </a:t>
            </a:r>
            <a:r>
              <a:rPr lang="en-US" dirty="0">
                <a:latin typeface="Arial Rounded MT Bold" pitchFamily="34" charset="0"/>
              </a:rPr>
              <a:t>2021 College Goal Wisconsin</a:t>
            </a:r>
          </a:p>
        </p:txBody>
      </p:sp>
      <p:sp>
        <p:nvSpPr>
          <p:cNvPr id="3" name="Subtitle 2"/>
          <p:cNvSpPr>
            <a:spLocks noGrp="1"/>
          </p:cNvSpPr>
          <p:nvPr>
            <p:ph type="subTitle" idx="1"/>
          </p:nvPr>
        </p:nvSpPr>
        <p:spPr/>
        <p:txBody>
          <a:bodyPr/>
          <a:lstStyle/>
          <a:p>
            <a:r>
              <a:rPr lang="en-US" dirty="0">
                <a:latin typeface="Arial Rounded MT Bold" pitchFamily="34" charset="0"/>
              </a:rPr>
              <a:t>       2021-22 School Year</a:t>
            </a:r>
          </a:p>
        </p:txBody>
      </p:sp>
    </p:spTree>
    <p:extLst>
      <p:ext uri="{BB962C8B-B14F-4D97-AF65-F5344CB8AC3E}">
        <p14:creationId xmlns:p14="http://schemas.microsoft.com/office/powerpoint/2010/main" val="261031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676400"/>
            <a:ext cx="8458200" cy="4724400"/>
          </a:xfrm>
        </p:spPr>
        <p:txBody>
          <a:bodyPr>
            <a:normAutofit fontScale="62500" lnSpcReduction="20000"/>
          </a:bodyPr>
          <a:lstStyle/>
          <a:p>
            <a:pPr marL="342900" indent="-342900" eaLnBrk="1" hangingPunct="1">
              <a:spcBef>
                <a:spcPct val="0"/>
              </a:spcBef>
              <a:spcAft>
                <a:spcPts val="1200"/>
              </a:spcAft>
              <a:buFont typeface="Courier New" pitchFamily="49" charset="0"/>
              <a:buChar char="o"/>
            </a:pPr>
            <a:r>
              <a:rPr lang="en-US" sz="2900" b="1" dirty="0">
                <a:latin typeface="Arial Rounded MT Bold" pitchFamily="34" charset="0"/>
              </a:rPr>
              <a:t>Social Security Number</a:t>
            </a:r>
            <a:r>
              <a:rPr lang="en-US" sz="2900" dirty="0">
                <a:latin typeface="Arial Rounded MT Bold" pitchFamily="34" charset="0"/>
              </a:rPr>
              <a:t>.  Be sure that it is correct!  Parent(s) and student.</a:t>
            </a:r>
          </a:p>
          <a:p>
            <a:pPr marL="342900" indent="-342900" eaLnBrk="1" hangingPunct="1">
              <a:spcBef>
                <a:spcPct val="0"/>
              </a:spcBef>
              <a:spcAft>
                <a:spcPts val="1200"/>
              </a:spcAft>
              <a:buFont typeface="Courier New" pitchFamily="49" charset="0"/>
              <a:buChar char="o"/>
            </a:pPr>
            <a:r>
              <a:rPr lang="en-US" sz="2900" b="1" dirty="0">
                <a:latin typeface="Arial Rounded MT Bold" pitchFamily="34" charset="0"/>
              </a:rPr>
              <a:t>Records of income.</a:t>
            </a:r>
            <a:r>
              <a:rPr lang="en-US" sz="2900" dirty="0">
                <a:latin typeface="Arial Rounded MT Bold" pitchFamily="34" charset="0"/>
              </a:rPr>
              <a:t> Such as income earned from work and business, child support paid or received, and any other untaxed income. </a:t>
            </a:r>
          </a:p>
          <a:p>
            <a:pPr marL="342900" indent="-342900" eaLnBrk="1" hangingPunct="1">
              <a:spcBef>
                <a:spcPct val="0"/>
              </a:spcBef>
              <a:spcAft>
                <a:spcPts val="1200"/>
              </a:spcAft>
              <a:buFont typeface="Courier New" pitchFamily="49" charset="0"/>
              <a:buChar char="o"/>
            </a:pPr>
            <a:r>
              <a:rPr lang="en-US" sz="2900" b="1" dirty="0">
                <a:latin typeface="Arial Rounded MT Bold" pitchFamily="34" charset="0"/>
              </a:rPr>
              <a:t>Tax returns.</a:t>
            </a:r>
            <a:r>
              <a:rPr lang="en-US" sz="2900" dirty="0">
                <a:latin typeface="Arial Rounded MT Bold" pitchFamily="34" charset="0"/>
              </a:rPr>
              <a:t> W-2 Forms and the 2019 Federal Income Tax Return IRS 1040.</a:t>
            </a:r>
          </a:p>
          <a:p>
            <a:pPr marL="342900" indent="-342900">
              <a:spcBef>
                <a:spcPct val="0"/>
              </a:spcBef>
              <a:spcAft>
                <a:spcPts val="1200"/>
              </a:spcAft>
              <a:buFont typeface="Courier New" pitchFamily="49" charset="0"/>
              <a:buChar char="o"/>
            </a:pPr>
            <a:r>
              <a:rPr lang="en-US" sz="2900" b="1" dirty="0">
                <a:latin typeface="Arial Rounded MT Bold" pitchFamily="34" charset="0"/>
                <a:cs typeface="Arial" charset="0"/>
              </a:rPr>
              <a:t>Estimated income</a:t>
            </a:r>
            <a:r>
              <a:rPr lang="en-US" sz="2900" dirty="0">
                <a:latin typeface="Arial Rounded MT Bold" pitchFamily="34" charset="0"/>
                <a:cs typeface="Arial" charset="0"/>
              </a:rPr>
              <a:t>. If you need to use estimated taxes, use your best estimate and return later to download the information from your 2019 Federal Tax Return.</a:t>
            </a:r>
            <a:endParaRPr lang="en-US" sz="2900" dirty="0">
              <a:latin typeface="Arial Rounded MT Bold" pitchFamily="34" charset="0"/>
            </a:endParaRPr>
          </a:p>
          <a:p>
            <a:pPr marL="342900" indent="-342900" eaLnBrk="1" hangingPunct="1">
              <a:spcBef>
                <a:spcPct val="0"/>
              </a:spcBef>
              <a:spcAft>
                <a:spcPts val="1200"/>
              </a:spcAft>
              <a:buFont typeface="Courier New" pitchFamily="49" charset="0"/>
              <a:buChar char="o"/>
            </a:pPr>
            <a:r>
              <a:rPr lang="en-US" sz="2900" b="1" dirty="0">
                <a:latin typeface="Arial Rounded MT Bold" pitchFamily="34" charset="0"/>
              </a:rPr>
              <a:t>Information about assets </a:t>
            </a:r>
            <a:r>
              <a:rPr lang="en-US" sz="2900" dirty="0">
                <a:latin typeface="Arial Rounded MT Bold" pitchFamily="34" charset="0"/>
              </a:rPr>
              <a:t>will be explained in the next few slides.</a:t>
            </a:r>
          </a:p>
          <a:p>
            <a:pPr marL="342900" indent="-342900" eaLnBrk="1" hangingPunct="1">
              <a:spcBef>
                <a:spcPct val="0"/>
              </a:spcBef>
              <a:spcAft>
                <a:spcPts val="1200"/>
              </a:spcAft>
              <a:buFont typeface="Courier New" pitchFamily="49" charset="0"/>
              <a:buChar char="o"/>
            </a:pPr>
            <a:r>
              <a:rPr lang="en-US" sz="2900" b="1" dirty="0">
                <a:latin typeface="Arial Rounded MT Bold" pitchFamily="34" charset="0"/>
              </a:rPr>
              <a:t>Driver’s license number</a:t>
            </a:r>
            <a:r>
              <a:rPr lang="en-US" sz="2900" dirty="0">
                <a:latin typeface="Arial Rounded MT Bold" pitchFamily="34" charset="0"/>
              </a:rPr>
              <a:t> if the student has one.</a:t>
            </a:r>
          </a:p>
          <a:p>
            <a:pPr marL="342900" indent="-342900" eaLnBrk="1" hangingPunct="1">
              <a:spcBef>
                <a:spcPct val="0"/>
              </a:spcBef>
              <a:spcAft>
                <a:spcPts val="1200"/>
              </a:spcAft>
              <a:buFont typeface="Courier New" pitchFamily="49" charset="0"/>
              <a:buChar char="o"/>
            </a:pPr>
            <a:r>
              <a:rPr lang="en-US" sz="2900" b="1" dirty="0">
                <a:latin typeface="Arial Rounded MT Bold" pitchFamily="34" charset="0"/>
              </a:rPr>
              <a:t>Alien Registration Number</a:t>
            </a:r>
            <a:r>
              <a:rPr lang="en-US" sz="2900" dirty="0">
                <a:latin typeface="Arial Rounded MT Bold" pitchFamily="34" charset="0"/>
              </a:rPr>
              <a:t> if not a U.S. citizen.</a:t>
            </a:r>
          </a:p>
          <a:p>
            <a:pPr marL="342900" indent="-342900" eaLnBrk="1" hangingPunct="1">
              <a:spcBef>
                <a:spcPct val="0"/>
              </a:spcBef>
              <a:spcAft>
                <a:spcPts val="1200"/>
              </a:spcAft>
              <a:buFont typeface="Courier New" pitchFamily="49" charset="0"/>
              <a:buChar char="o"/>
            </a:pPr>
            <a:r>
              <a:rPr lang="en-US" sz="2900" b="1" dirty="0">
                <a:latin typeface="Arial Rounded MT Bold" pitchFamily="34" charset="0"/>
              </a:rPr>
              <a:t>Date of birth</a:t>
            </a:r>
            <a:r>
              <a:rPr lang="en-US" sz="2900" dirty="0">
                <a:latin typeface="Arial Rounded MT Bold" pitchFamily="34" charset="0"/>
              </a:rPr>
              <a:t> for the parent(s) and student.</a:t>
            </a:r>
          </a:p>
          <a:p>
            <a:pPr marL="342900" indent="-342900" eaLnBrk="1" hangingPunct="1">
              <a:spcBef>
                <a:spcPct val="0"/>
              </a:spcBef>
              <a:spcAft>
                <a:spcPts val="1200"/>
              </a:spcAft>
              <a:buFont typeface="Courier New" pitchFamily="49" charset="0"/>
              <a:buChar char="o"/>
            </a:pPr>
            <a:r>
              <a:rPr lang="en-US" sz="2900" b="1" dirty="0">
                <a:latin typeface="Arial Rounded MT Bold" pitchFamily="34" charset="0"/>
              </a:rPr>
              <a:t>Date of parent’s marriage or divorce </a:t>
            </a:r>
            <a:r>
              <a:rPr lang="en-US" sz="2900" dirty="0">
                <a:latin typeface="Arial Rounded MT Bold" pitchFamily="34" charset="0"/>
              </a:rPr>
              <a:t>if requested.</a:t>
            </a:r>
          </a:p>
          <a:p>
            <a:pPr marL="341313" indent="-341313" eaLnBrk="1" hangingPunct="1">
              <a:spcBef>
                <a:spcPct val="0"/>
              </a:spcBef>
              <a:spcAft>
                <a:spcPts val="1200"/>
              </a:spcAft>
              <a:buSzPct val="200000"/>
              <a:buFont typeface="Courier New" pitchFamily="49" charset="0"/>
              <a:buChar char="o"/>
            </a:pPr>
            <a:endParaRPr lang="en-US" dirty="0">
              <a:latin typeface="Arial Narrow" pitchFamily="34" charset="0"/>
            </a:endParaRPr>
          </a:p>
        </p:txBody>
      </p:sp>
      <p:sp>
        <p:nvSpPr>
          <p:cNvPr id="32771" name="Title 9"/>
          <p:cNvSpPr>
            <a:spLocks noGrp="1"/>
          </p:cNvSpPr>
          <p:nvPr>
            <p:ph type="title"/>
          </p:nvPr>
        </p:nvSpPr>
        <p:spPr>
          <a:xfrm>
            <a:off x="457200" y="228600"/>
            <a:ext cx="8229600" cy="1028700"/>
          </a:xfrm>
          <a:solidFill>
            <a:schemeClr val="accent1"/>
          </a:solidFill>
          <a:ln>
            <a:solidFill>
              <a:schemeClr val="lt1"/>
            </a:solidFill>
          </a:ln>
        </p:spPr>
        <p:txBody>
          <a:bodyPr>
            <a:normAutofit fontScale="90000"/>
          </a:bodyPr>
          <a:lstStyle/>
          <a:p>
            <a:pPr algn="ctr">
              <a:defRPr/>
            </a:pPr>
            <a:br>
              <a:rPr lang="en-US" b="1" dirty="0">
                <a:solidFill>
                  <a:schemeClr val="bg1"/>
                </a:solidFill>
              </a:rPr>
            </a:br>
            <a:br>
              <a:rPr lang="en-US" b="1" dirty="0">
                <a:solidFill>
                  <a:schemeClr val="bg1"/>
                </a:solidFill>
              </a:rPr>
            </a:br>
            <a:br>
              <a:rPr lang="en-US" b="1" dirty="0">
                <a:solidFill>
                  <a:schemeClr val="bg1"/>
                </a:solidFill>
              </a:rPr>
            </a:br>
            <a:br>
              <a:rPr lang="en-US" sz="3600" b="1" dirty="0">
                <a:solidFill>
                  <a:schemeClr val="bg1"/>
                </a:solidFill>
                <a:cs typeface="Arial" pitchFamily="34" charset="0"/>
              </a:rPr>
            </a:br>
            <a:r>
              <a:rPr lang="en-US" sz="3600" b="1" dirty="0">
                <a:solidFill>
                  <a:schemeClr val="tx1"/>
                </a:solidFill>
                <a:latin typeface="Arial Rounded MT Bold" pitchFamily="34" charset="0"/>
                <a:cs typeface="Arial" pitchFamily="34" charset="0"/>
              </a:rPr>
              <a:t> </a:t>
            </a:r>
            <a:r>
              <a:rPr lang="en-US" sz="3100" b="1" dirty="0">
                <a:solidFill>
                  <a:schemeClr val="bg1"/>
                </a:solidFill>
                <a:latin typeface="Arial Rounded MT Bold" pitchFamily="34" charset="0"/>
                <a:cs typeface="Arial" pitchFamily="34" charset="0"/>
              </a:rPr>
              <a:t>Items needed to complete the FAFSA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33" y="446391"/>
            <a:ext cx="8229600" cy="1219200"/>
          </a:xfr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b="1" dirty="0">
                <a:solidFill>
                  <a:schemeClr val="bg1"/>
                </a:solidFill>
                <a:latin typeface="Arial Rounded MT Bold" pitchFamily="34" charset="0"/>
              </a:rPr>
              <a:t>Before you begin… </a:t>
            </a:r>
            <a:br>
              <a:rPr lang="en-US" sz="3200" b="1" dirty="0">
                <a:solidFill>
                  <a:schemeClr val="bg1"/>
                </a:solidFill>
                <a:latin typeface="Arial Rounded MT Bold" pitchFamily="34" charset="0"/>
              </a:rPr>
            </a:br>
            <a:r>
              <a:rPr lang="en-US" sz="3200" b="1" dirty="0">
                <a:solidFill>
                  <a:schemeClr val="bg1"/>
                </a:solidFill>
                <a:latin typeface="Arial Rounded MT Bold" pitchFamily="34" charset="0"/>
              </a:rPr>
              <a:t>Determine who is a parent?</a:t>
            </a:r>
          </a:p>
        </p:txBody>
      </p:sp>
      <p:sp>
        <p:nvSpPr>
          <p:cNvPr id="3" name="Content Placeholder 2"/>
          <p:cNvSpPr>
            <a:spLocks noGrp="1"/>
          </p:cNvSpPr>
          <p:nvPr>
            <p:ph sz="quarter" idx="1"/>
          </p:nvPr>
        </p:nvSpPr>
        <p:spPr>
          <a:xfrm>
            <a:off x="304800" y="2057400"/>
            <a:ext cx="8229600" cy="4572000"/>
          </a:xfrm>
        </p:spPr>
        <p:txBody>
          <a:bodyPr>
            <a:normAutofit lnSpcReduction="10000"/>
          </a:bodyPr>
          <a:lstStyle/>
          <a:p>
            <a:r>
              <a:rPr lang="en-US" dirty="0">
                <a:latin typeface="Arial Rounded MT Bold" pitchFamily="34" charset="0"/>
              </a:rPr>
              <a:t>Parents are….</a:t>
            </a:r>
          </a:p>
          <a:p>
            <a:pPr lvl="1"/>
            <a:r>
              <a:rPr lang="en-US" sz="2400" dirty="0">
                <a:latin typeface="Arial Rounded MT Bold" pitchFamily="34" charset="0"/>
              </a:rPr>
              <a:t>Two biological or adoptive parents REGARDLESS of marital status or gender if those parents live together</a:t>
            </a:r>
          </a:p>
          <a:p>
            <a:pPr lvl="1"/>
            <a:r>
              <a:rPr lang="en-US" sz="2400" dirty="0">
                <a:latin typeface="Arial Rounded MT Bold" pitchFamily="34" charset="0"/>
              </a:rPr>
              <a:t>Divorced or separated parents</a:t>
            </a:r>
          </a:p>
          <a:p>
            <a:pPr lvl="1"/>
            <a:r>
              <a:rPr lang="en-US" sz="2400" dirty="0">
                <a:latin typeface="Arial Rounded MT Bold" pitchFamily="34" charset="0"/>
              </a:rPr>
              <a:t>Stepparents</a:t>
            </a:r>
          </a:p>
          <a:p>
            <a:r>
              <a:rPr lang="en-US" dirty="0">
                <a:latin typeface="Arial Rounded MT Bold" pitchFamily="34" charset="0"/>
              </a:rPr>
              <a:t>Who are not considered parents?</a:t>
            </a:r>
          </a:p>
          <a:p>
            <a:pPr lvl="1"/>
            <a:r>
              <a:rPr lang="en-US" sz="2400" dirty="0">
                <a:latin typeface="Arial Rounded MT Bold" pitchFamily="34" charset="0"/>
              </a:rPr>
              <a:t>Legal guardians</a:t>
            </a:r>
          </a:p>
          <a:p>
            <a:pPr lvl="1"/>
            <a:r>
              <a:rPr lang="en-US" sz="2400" dirty="0">
                <a:latin typeface="Arial Rounded MT Bold" pitchFamily="34" charset="0"/>
              </a:rPr>
              <a:t>Grandparents </a:t>
            </a:r>
          </a:p>
          <a:p>
            <a:pPr lvl="1"/>
            <a:r>
              <a:rPr lang="en-US" sz="2400" dirty="0">
                <a:latin typeface="Arial Rounded MT Bold" pitchFamily="34" charset="0"/>
              </a:rPr>
              <a:t>Other relatives the student lives with</a:t>
            </a:r>
          </a:p>
          <a:p>
            <a:pPr lvl="1"/>
            <a:r>
              <a:rPr lang="en-US" sz="2400" dirty="0">
                <a:latin typeface="Arial Rounded MT Bold" pitchFamily="34" charset="0"/>
              </a:rPr>
              <a:t>Foster parents</a:t>
            </a:r>
          </a:p>
        </p:txBody>
      </p:sp>
      <p:pic>
        <p:nvPicPr>
          <p:cNvPr id="3074" name="Picture 2" descr="C:\Users\Owner\AppData\Local\Microsoft\Windows\Temporary Internet Files\Content.IE5\OIWTMEGD\MP900400832[1].jpg"/>
          <p:cNvPicPr>
            <a:picLocks noChangeAspect="1" noChangeArrowheads="1"/>
          </p:cNvPicPr>
          <p:nvPr/>
        </p:nvPicPr>
        <p:blipFill>
          <a:blip r:embed="rId3" cstate="print"/>
          <a:srcRect/>
          <a:stretch>
            <a:fillRect/>
          </a:stretch>
        </p:blipFill>
        <p:spPr bwMode="auto">
          <a:xfrm rot="639761">
            <a:off x="5786219" y="3576324"/>
            <a:ext cx="2605952" cy="2034020"/>
          </a:xfrm>
          <a:prstGeom prst="roundRect">
            <a:avLst>
              <a:gd name="adj" fmla="val 8594"/>
            </a:avLst>
          </a:prstGeom>
          <a:solidFill>
            <a:srgbClr val="FFFFFF">
              <a:shade val="85000"/>
            </a:srgbClr>
          </a:solidFill>
          <a:ln>
            <a:noFill/>
          </a:ln>
          <a:effectLst>
            <a:glow rad="63500">
              <a:schemeClr val="accent4">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405635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77" y="422031"/>
            <a:ext cx="8229600" cy="106680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b="1" dirty="0">
                <a:latin typeface="Arial Rounded MT Bold" pitchFamily="34" charset="0"/>
              </a:rPr>
              <a:t>Determine the value of your assets</a:t>
            </a:r>
          </a:p>
        </p:txBody>
      </p:sp>
      <p:sp>
        <p:nvSpPr>
          <p:cNvPr id="3" name="Content Placeholder 2"/>
          <p:cNvSpPr>
            <a:spLocks noGrp="1"/>
          </p:cNvSpPr>
          <p:nvPr>
            <p:ph sz="quarter" idx="1"/>
          </p:nvPr>
        </p:nvSpPr>
        <p:spPr>
          <a:xfrm>
            <a:off x="609600" y="1676400"/>
            <a:ext cx="7704667" cy="4419600"/>
          </a:xfrm>
        </p:spPr>
        <p:txBody>
          <a:bodyPr>
            <a:noAutofit/>
          </a:bodyPr>
          <a:lstStyle/>
          <a:p>
            <a:r>
              <a:rPr lang="en-US" dirty="0">
                <a:latin typeface="Arial Rounded MT Bold" pitchFamily="34" charset="0"/>
              </a:rPr>
              <a:t>Assets are:</a:t>
            </a:r>
          </a:p>
          <a:p>
            <a:pPr lvl="1"/>
            <a:r>
              <a:rPr lang="en-US" sz="2400" dirty="0">
                <a:latin typeface="Arial Rounded MT Bold" pitchFamily="34" charset="0"/>
              </a:rPr>
              <a:t>Trust funds</a:t>
            </a:r>
          </a:p>
          <a:p>
            <a:pPr lvl="1"/>
            <a:r>
              <a:rPr lang="en-US" sz="2400" dirty="0">
                <a:latin typeface="Arial Rounded MT Bold" pitchFamily="34" charset="0"/>
              </a:rPr>
              <a:t>Certificates of deposits</a:t>
            </a:r>
          </a:p>
          <a:p>
            <a:pPr lvl="1"/>
            <a:r>
              <a:rPr lang="en-US" sz="2400" dirty="0">
                <a:latin typeface="Arial Rounded MT Bold" pitchFamily="34" charset="0"/>
              </a:rPr>
              <a:t>Mutual funds, stocks, bonds</a:t>
            </a:r>
          </a:p>
          <a:p>
            <a:pPr lvl="1"/>
            <a:r>
              <a:rPr lang="en-US" sz="2400" dirty="0">
                <a:latin typeface="Arial Rounded MT Bold" pitchFamily="34" charset="0"/>
              </a:rPr>
              <a:t>529 College Plans</a:t>
            </a:r>
          </a:p>
          <a:p>
            <a:pPr lvl="1"/>
            <a:r>
              <a:rPr lang="en-US" sz="2400" dirty="0">
                <a:latin typeface="Arial Rounded MT Bold" pitchFamily="34" charset="0"/>
              </a:rPr>
              <a:t>UGMA/UTMA accounts</a:t>
            </a:r>
          </a:p>
          <a:p>
            <a:pPr lvl="1"/>
            <a:r>
              <a:rPr lang="en-US" sz="2400" dirty="0">
                <a:latin typeface="Arial Rounded MT Bold" pitchFamily="34" charset="0"/>
              </a:rPr>
              <a:t>Coverdell Savings Account</a:t>
            </a:r>
          </a:p>
          <a:p>
            <a:pPr lvl="1"/>
            <a:r>
              <a:rPr lang="en-US" sz="2400" dirty="0">
                <a:latin typeface="Arial Rounded MT Bold" pitchFamily="34" charset="0"/>
              </a:rPr>
              <a:t>Second home/cottage</a:t>
            </a:r>
          </a:p>
          <a:p>
            <a:pPr lvl="1"/>
            <a:r>
              <a:rPr lang="en-US" sz="2400" dirty="0">
                <a:latin typeface="Arial Rounded MT Bold" pitchFamily="34" charset="0"/>
              </a:rPr>
              <a:t>Rental Property</a:t>
            </a:r>
          </a:p>
          <a:p>
            <a:pPr lvl="1"/>
            <a:r>
              <a:rPr lang="en-US" sz="2400" dirty="0">
                <a:latin typeface="Arial Rounded MT Bold" pitchFamily="34" charset="0"/>
              </a:rPr>
              <a:t>Land not associated with farming</a:t>
            </a:r>
          </a:p>
        </p:txBody>
      </p:sp>
      <p:pic>
        <p:nvPicPr>
          <p:cNvPr id="5" name="Picture 4"/>
          <p:cNvPicPr>
            <a:picLocks noChangeAspect="1"/>
          </p:cNvPicPr>
          <p:nvPr/>
        </p:nvPicPr>
        <p:blipFill>
          <a:blip r:embed="rId3" cstate="print"/>
          <a:stretch>
            <a:fillRect/>
          </a:stretch>
        </p:blipFill>
        <p:spPr>
          <a:xfrm>
            <a:off x="5715000" y="2514600"/>
            <a:ext cx="2710630" cy="2971800"/>
          </a:xfrm>
          <a:prstGeom prst="rect">
            <a:avLst/>
          </a:prstGeom>
        </p:spPr>
      </p:pic>
    </p:spTree>
    <p:extLst>
      <p:ext uri="{BB962C8B-B14F-4D97-AF65-F5344CB8AC3E}">
        <p14:creationId xmlns:p14="http://schemas.microsoft.com/office/powerpoint/2010/main" val="218461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276600"/>
            <a:ext cx="2261117" cy="18671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1" y="533400"/>
            <a:ext cx="8138006" cy="1371600"/>
          </a:xfr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00" b="1" dirty="0">
                <a:solidFill>
                  <a:schemeClr val="bg1"/>
                </a:solidFill>
                <a:latin typeface="Arial Rounded MT Bold" pitchFamily="34" charset="0"/>
              </a:rPr>
              <a:t>Do </a:t>
            </a:r>
            <a:r>
              <a:rPr lang="en-US" sz="2800" b="1" u="sng" dirty="0">
                <a:solidFill>
                  <a:schemeClr val="bg1"/>
                </a:solidFill>
                <a:latin typeface="Arial Rounded MT Bold" pitchFamily="34" charset="0"/>
              </a:rPr>
              <a:t>not</a:t>
            </a:r>
            <a:r>
              <a:rPr lang="en-US" sz="2800" b="1" dirty="0">
                <a:solidFill>
                  <a:schemeClr val="bg1"/>
                </a:solidFill>
                <a:latin typeface="Arial Rounded MT Bold" pitchFamily="34" charset="0"/>
              </a:rPr>
              <a:t> include these items as assets</a:t>
            </a:r>
            <a:r>
              <a:rPr lang="en-US" sz="2800" b="1" dirty="0">
                <a:latin typeface="Arial Rounded MT Bold" pitchFamily="34" charset="0"/>
              </a:rPr>
              <a:t>:</a:t>
            </a:r>
          </a:p>
        </p:txBody>
      </p:sp>
      <p:sp>
        <p:nvSpPr>
          <p:cNvPr id="3" name="Content Placeholder 2"/>
          <p:cNvSpPr>
            <a:spLocks noGrp="1"/>
          </p:cNvSpPr>
          <p:nvPr>
            <p:ph sz="quarter" idx="1"/>
          </p:nvPr>
        </p:nvSpPr>
        <p:spPr>
          <a:xfrm>
            <a:off x="381000" y="1905000"/>
            <a:ext cx="8233192" cy="4462272"/>
          </a:xfrm>
        </p:spPr>
        <p:txBody>
          <a:bodyPr>
            <a:noAutofit/>
          </a:bodyPr>
          <a:lstStyle/>
          <a:p>
            <a:r>
              <a:rPr lang="en-US" sz="3200" dirty="0">
                <a:latin typeface="Arial Rounded MT Bold" pitchFamily="34" charset="0"/>
              </a:rPr>
              <a:t>Assets are NOT. . . </a:t>
            </a:r>
          </a:p>
          <a:p>
            <a:pPr lvl="1"/>
            <a:r>
              <a:rPr lang="en-US" sz="2400" dirty="0">
                <a:latin typeface="Arial Rounded MT Bold" pitchFamily="34" charset="0"/>
              </a:rPr>
              <a:t>Net worth of the home where you are living</a:t>
            </a:r>
          </a:p>
          <a:p>
            <a:pPr lvl="1"/>
            <a:r>
              <a:rPr lang="en-US" sz="2400" dirty="0">
                <a:latin typeface="Arial Rounded MT Bold" pitchFamily="34" charset="0"/>
              </a:rPr>
              <a:t>Qualified pensions/ retirement savings/ annuities</a:t>
            </a:r>
          </a:p>
          <a:p>
            <a:pPr lvl="1"/>
            <a:r>
              <a:rPr lang="en-US" sz="2400" dirty="0">
                <a:latin typeface="Arial Rounded MT Bold" pitchFamily="34" charset="0"/>
              </a:rPr>
              <a:t>Life insurance policies</a:t>
            </a:r>
          </a:p>
          <a:p>
            <a:pPr lvl="1"/>
            <a:r>
              <a:rPr lang="en-US" sz="2400" dirty="0">
                <a:latin typeface="Arial Rounded MT Bold" pitchFamily="34" charset="0"/>
              </a:rPr>
              <a:t>Value of car, boat, stereo</a:t>
            </a:r>
          </a:p>
          <a:p>
            <a:pPr lvl="1"/>
            <a:r>
              <a:rPr lang="en-US" sz="2400" dirty="0">
                <a:latin typeface="Arial Rounded MT Bold" pitchFamily="34" charset="0"/>
              </a:rPr>
              <a:t>Family farm</a:t>
            </a:r>
          </a:p>
          <a:p>
            <a:pPr lvl="1"/>
            <a:r>
              <a:rPr lang="en-US" sz="2400" dirty="0">
                <a:latin typeface="Arial Rounded MT Bold" pitchFamily="34" charset="0"/>
              </a:rPr>
              <a:t>Business (if less than 100 employees)</a:t>
            </a:r>
          </a:p>
          <a:p>
            <a:pPr lvl="1"/>
            <a:r>
              <a:rPr lang="en-US" sz="2400" dirty="0">
                <a:latin typeface="Arial Rounded MT Bold" pitchFamily="34" charset="0"/>
              </a:rPr>
              <a:t>Non educational IRAs</a:t>
            </a:r>
          </a:p>
          <a:p>
            <a:pPr lvl="1"/>
            <a:r>
              <a:rPr lang="en-US" sz="2400" dirty="0">
                <a:latin typeface="Arial Rounded MT Bold" pitchFamily="34" charset="0"/>
              </a:rPr>
              <a:t>Keogh Plans</a:t>
            </a:r>
          </a:p>
          <a:p>
            <a:pPr lvl="1"/>
            <a:r>
              <a:rPr lang="en-US" sz="2400" dirty="0">
                <a:latin typeface="Arial Rounded MT Bold" pitchFamily="34" charset="0"/>
              </a:rPr>
              <a:t>Land your residence is locate</a:t>
            </a:r>
          </a:p>
        </p:txBody>
      </p:sp>
    </p:spTree>
    <p:extLst>
      <p:ext uri="{BB962C8B-B14F-4D97-AF65-F5344CB8AC3E}">
        <p14:creationId xmlns:p14="http://schemas.microsoft.com/office/powerpoint/2010/main" val="161054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US" dirty="0">
                <a:solidFill>
                  <a:schemeClr val="bg1"/>
                </a:solidFill>
                <a:latin typeface="Arial Rounded MT Bold" pitchFamily="34" charset="0"/>
              </a:rPr>
              <a:t>SELECTIVE SERVICE</a:t>
            </a:r>
          </a:p>
        </p:txBody>
      </p:sp>
      <p:sp>
        <p:nvSpPr>
          <p:cNvPr id="3" name="Content Placeholder 2"/>
          <p:cNvSpPr>
            <a:spLocks noGrp="1"/>
          </p:cNvSpPr>
          <p:nvPr>
            <p:ph sz="quarter" idx="1"/>
          </p:nvPr>
        </p:nvSpPr>
        <p:spPr/>
        <p:txBody>
          <a:bodyPr>
            <a:normAutofit lnSpcReduction="10000"/>
          </a:bodyPr>
          <a:lstStyle/>
          <a:p>
            <a:r>
              <a:rPr lang="en-US" dirty="0">
                <a:latin typeface="Arial Rounded MT Bold" pitchFamily="34" charset="0"/>
              </a:rPr>
              <a:t>WHO MUST REGISTER?</a:t>
            </a:r>
          </a:p>
          <a:p>
            <a:endParaRPr lang="en-US" dirty="0">
              <a:latin typeface="Arial Rounded MT Bold" pitchFamily="34" charset="0"/>
            </a:endParaRPr>
          </a:p>
          <a:p>
            <a:pPr>
              <a:buFont typeface="Wingdings" panose="05000000000000000000" pitchFamily="2" charset="2"/>
              <a:buChar char="§"/>
            </a:pPr>
            <a:r>
              <a:rPr lang="en-US" dirty="0">
                <a:latin typeface="Arial Rounded MT Bold" pitchFamily="34" charset="0"/>
              </a:rPr>
              <a:t>All male U.S citizens born after December 31, 1959, who are 18 but not yet 26 years old.</a:t>
            </a:r>
          </a:p>
          <a:p>
            <a:pPr>
              <a:buFont typeface="Courier New" panose="02070309020205020404" pitchFamily="49" charset="0"/>
              <a:buChar char="o"/>
            </a:pPr>
            <a:endParaRPr lang="en-US" dirty="0">
              <a:latin typeface="Arial Rounded MT Bold" pitchFamily="34" charset="0"/>
            </a:endParaRPr>
          </a:p>
          <a:p>
            <a:pPr>
              <a:buFont typeface="Wingdings" panose="05000000000000000000" pitchFamily="2" charset="2"/>
              <a:buChar char="§"/>
            </a:pPr>
            <a:r>
              <a:rPr lang="en-US" dirty="0">
                <a:solidFill>
                  <a:schemeClr val="bg2">
                    <a:lumMod val="10000"/>
                  </a:schemeClr>
                </a:solidFill>
                <a:latin typeface="Arial Rounded MT Bold" pitchFamily="34" charset="0"/>
              </a:rPr>
              <a:t>Please note:  If you are 17 at the time you apply for aid, you are not required to register until you turn 18 years old. Your aid eligibility for that year will not be affected</a:t>
            </a:r>
          </a:p>
          <a:p>
            <a:pPr marL="0" indent="0">
              <a:buNone/>
            </a:pPr>
            <a:endParaRPr lang="en-US" dirty="0">
              <a:solidFill>
                <a:schemeClr val="bg2">
                  <a:lumMod val="10000"/>
                </a:schemeClr>
              </a:solidFill>
              <a:latin typeface="Arial Rounded MT Bold" pitchFamily="34" charset="0"/>
            </a:endParaRPr>
          </a:p>
          <a:p>
            <a:pPr>
              <a:buFont typeface="Wingdings" panose="05000000000000000000" pitchFamily="2" charset="2"/>
              <a:buChar char="§"/>
            </a:pPr>
            <a:r>
              <a:rPr lang="en-US" dirty="0">
                <a:solidFill>
                  <a:schemeClr val="bg2">
                    <a:lumMod val="10000"/>
                  </a:schemeClr>
                </a:solidFill>
                <a:latin typeface="Arial Rounded MT Bold" pitchFamily="34" charset="0"/>
              </a:rPr>
              <a:t>U.S citizens and immigrants who were born male and have changed their gender must register</a:t>
            </a:r>
            <a:r>
              <a:rPr lang="en-US" dirty="0">
                <a:solidFill>
                  <a:schemeClr val="bg2">
                    <a:lumMod val="10000"/>
                  </a:schemeClr>
                </a:solidFill>
              </a:rPr>
              <a:t>. </a:t>
            </a:r>
          </a:p>
          <a:p>
            <a:endParaRPr lang="en-US" dirty="0"/>
          </a:p>
        </p:txBody>
      </p:sp>
      <p:pic>
        <p:nvPicPr>
          <p:cNvPr id="4" name="Picture 3"/>
          <p:cNvPicPr>
            <a:picLocks noChangeAspect="1"/>
          </p:cNvPicPr>
          <p:nvPr/>
        </p:nvPicPr>
        <p:blipFill>
          <a:blip r:embed="rId2" cstate="print"/>
          <a:stretch>
            <a:fillRect/>
          </a:stretch>
        </p:blipFill>
        <p:spPr>
          <a:xfrm>
            <a:off x="6400800" y="152400"/>
            <a:ext cx="1523810" cy="1295400"/>
          </a:xfrm>
          <a:prstGeom prst="rect">
            <a:avLst/>
          </a:prstGeom>
        </p:spPr>
      </p:pic>
    </p:spTree>
    <p:extLst>
      <p:ext uri="{BB962C8B-B14F-4D97-AF65-F5344CB8AC3E}">
        <p14:creationId xmlns:p14="http://schemas.microsoft.com/office/powerpoint/2010/main" val="2877778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990600" y="304800"/>
            <a:ext cx="7315200" cy="914400"/>
          </a:xfrm>
          <a:solidFill>
            <a:schemeClr val="accent1"/>
          </a:solidFill>
        </p:spPr>
        <p:txBody>
          <a:bodyPr>
            <a:normAutofit/>
          </a:bodyPr>
          <a:lstStyle/>
          <a:p>
            <a:pPr algn="ctr" eaLnBrk="1" hangingPunct="1"/>
            <a:r>
              <a:rPr lang="en-US" altLang="en-US" b="1" dirty="0">
                <a:solidFill>
                  <a:schemeClr val="bg1"/>
                </a:solidFill>
                <a:latin typeface="Arial Rounded MT Bold" pitchFamily="34" charset="0"/>
              </a:rPr>
              <a:t>IRS Data Retrieval</a:t>
            </a:r>
          </a:p>
        </p:txBody>
      </p:sp>
      <p:sp>
        <p:nvSpPr>
          <p:cNvPr id="5" name="Right Arrow 4"/>
          <p:cNvSpPr/>
          <p:nvPr/>
        </p:nvSpPr>
        <p:spPr>
          <a:xfrm>
            <a:off x="23622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stretch>
            <a:fillRect/>
          </a:stretch>
        </p:blipFill>
        <p:spPr>
          <a:xfrm>
            <a:off x="925480" y="1490136"/>
            <a:ext cx="6781799" cy="5035420"/>
          </a:xfrm>
          <a:prstGeom prst="rect">
            <a:avLst/>
          </a:prstGeom>
        </p:spPr>
      </p:pic>
      <p:sp>
        <p:nvSpPr>
          <p:cNvPr id="3" name="Right Arrow 2"/>
          <p:cNvSpPr/>
          <p:nvPr/>
        </p:nvSpPr>
        <p:spPr>
          <a:xfrm>
            <a:off x="2352964" y="5652516"/>
            <a:ext cx="1371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A85B1D-1958-429F-90D8-6CA8B9BD6340}"/>
              </a:ext>
            </a:extLst>
          </p:cNvPr>
          <p:cNvSpPr txBox="1"/>
          <p:nvPr/>
        </p:nvSpPr>
        <p:spPr>
          <a:xfrm>
            <a:off x="1345803" y="4061929"/>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162A4116-6E3A-4636-BEB8-08A25B31EBC0}"/>
              </a:ext>
            </a:extLst>
          </p:cNvPr>
          <p:cNvSpPr txBox="1"/>
          <p:nvPr/>
        </p:nvSpPr>
        <p:spPr>
          <a:xfrm>
            <a:off x="1792149" y="3757050"/>
            <a:ext cx="228600" cy="31812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858972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b="1" dirty="0">
                <a:latin typeface="Arial Rounded MT Bold" pitchFamily="34" charset="0"/>
              </a:rPr>
              <a:t>CONFIRMATION PAGE</a:t>
            </a:r>
          </a:p>
        </p:txBody>
      </p:sp>
      <p:sp>
        <p:nvSpPr>
          <p:cNvPr id="3" name="Right Arrow 2"/>
          <p:cNvSpPr/>
          <p:nvPr/>
        </p:nvSpPr>
        <p:spPr>
          <a:xfrm>
            <a:off x="1905000" y="4953000"/>
            <a:ext cx="685800" cy="4084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808480" y="2438400"/>
            <a:ext cx="6858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8884808">
            <a:off x="6725674" y="4748783"/>
            <a:ext cx="685800" cy="4084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sz="quarter" idx="1"/>
          </p:nvPr>
        </p:nvPicPr>
        <p:blipFill>
          <a:blip r:embed="rId3" cstate="print"/>
          <a:stretch>
            <a:fillRect/>
          </a:stretch>
        </p:blipFill>
        <p:spPr>
          <a:xfrm>
            <a:off x="838200" y="1420164"/>
            <a:ext cx="7772400" cy="3955123"/>
          </a:xfrm>
          <a:prstGeom prst="rect">
            <a:avLst/>
          </a:prstGeom>
        </p:spPr>
      </p:pic>
      <p:sp>
        <p:nvSpPr>
          <p:cNvPr id="9" name="Left Arrow 8"/>
          <p:cNvSpPr/>
          <p:nvPr/>
        </p:nvSpPr>
        <p:spPr>
          <a:xfrm>
            <a:off x="3581400" y="2514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cstate="print"/>
          <a:stretch>
            <a:fillRect/>
          </a:stretch>
        </p:blipFill>
        <p:spPr>
          <a:xfrm>
            <a:off x="1241804" y="1981200"/>
            <a:ext cx="5898391" cy="3810000"/>
          </a:xfrm>
          <a:prstGeom prst="rect">
            <a:avLst/>
          </a:prstGeom>
        </p:spPr>
      </p:pic>
      <p:sp>
        <p:nvSpPr>
          <p:cNvPr id="4" name="Title 1"/>
          <p:cNvSpPr>
            <a:spLocks noGrp="1"/>
          </p:cNvSpPr>
          <p:nvPr>
            <p:ph type="title"/>
          </p:nvPr>
        </p:nvSpPr>
        <p:spPr>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b="1" dirty="0">
                <a:solidFill>
                  <a:schemeClr val="bg1"/>
                </a:solidFill>
                <a:latin typeface="Arial Rounded MT Bold" pitchFamily="34" charset="0"/>
              </a:rPr>
              <a:t>CONFIRMATION PAGE</a:t>
            </a:r>
          </a:p>
        </p:txBody>
      </p:sp>
      <p:sp>
        <p:nvSpPr>
          <p:cNvPr id="6" name="Left Arrow 5"/>
          <p:cNvSpPr/>
          <p:nvPr/>
        </p:nvSpPr>
        <p:spPr>
          <a:xfrm>
            <a:off x="7315200" y="2819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562600" y="4343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53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381000"/>
            <a:ext cx="7399867" cy="1523999"/>
          </a:xfr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a:lstStyle/>
          <a:p>
            <a:pPr algn="ctr"/>
            <a:r>
              <a:rPr lang="en-US" b="1" dirty="0">
                <a:solidFill>
                  <a:schemeClr val="bg1"/>
                </a:solidFill>
                <a:latin typeface="Arial Rounded MT Bold" pitchFamily="34" charset="0"/>
              </a:rPr>
              <a:t>STUDENT AID REPORT (SAR)</a:t>
            </a:r>
          </a:p>
        </p:txBody>
      </p:sp>
      <p:sp>
        <p:nvSpPr>
          <p:cNvPr id="13" name="Left Arrow 12"/>
          <p:cNvSpPr/>
          <p:nvPr/>
        </p:nvSpPr>
        <p:spPr>
          <a:xfrm>
            <a:off x="5181600" y="3200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stretch>
            <a:fillRect/>
          </a:stretch>
        </p:blipFill>
        <p:spPr>
          <a:xfrm>
            <a:off x="1024467" y="1875182"/>
            <a:ext cx="7095066" cy="4427604"/>
          </a:xfrm>
          <a:prstGeom prst="rect">
            <a:avLst/>
          </a:prstGeom>
        </p:spPr>
      </p:pic>
      <p:sp>
        <p:nvSpPr>
          <p:cNvPr id="4" name="Left Arrow 3"/>
          <p:cNvSpPr/>
          <p:nvPr/>
        </p:nvSpPr>
        <p:spPr>
          <a:xfrm>
            <a:off x="3887131" y="4195002"/>
            <a:ext cx="1285071" cy="3362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B614C0-164F-4745-AC96-24A214AEB71D}"/>
              </a:ext>
            </a:extLst>
          </p:cNvPr>
          <p:cNvSpPr txBox="1"/>
          <p:nvPr/>
        </p:nvSpPr>
        <p:spPr>
          <a:xfrm>
            <a:off x="1143000" y="2133600"/>
            <a:ext cx="3352800" cy="369332"/>
          </a:xfrm>
          <a:prstGeom prst="rect">
            <a:avLst/>
          </a:prstGeom>
          <a:solidFill>
            <a:schemeClr val="tx1">
              <a:lumMod val="75000"/>
              <a:lumOff val="25000"/>
            </a:schemeClr>
          </a:solidFill>
        </p:spPr>
        <p:txBody>
          <a:bodyPr wrap="square" rtlCol="0">
            <a:spAutoFit/>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1066800" y="609600"/>
            <a:ext cx="7315200" cy="1219200"/>
          </a:xfrm>
          <a:solidFill>
            <a:schemeClr val="tx2">
              <a:lumMod val="60000"/>
              <a:lumOff val="40000"/>
            </a:schemeClr>
          </a:solidFill>
        </p:spPr>
        <p:txBody>
          <a:bodyPr>
            <a:normAutofit/>
          </a:bodyPr>
          <a:lstStyle/>
          <a:p>
            <a:pPr algn="ctr" eaLnBrk="1" hangingPunct="1"/>
            <a:r>
              <a:rPr lang="en-US" altLang="en-US" sz="3200" b="1" dirty="0">
                <a:solidFill>
                  <a:schemeClr val="bg1"/>
                </a:solidFill>
                <a:latin typeface="Arial Rounded MT Bold" pitchFamily="34" charset="0"/>
                <a:cs typeface="Arial" panose="020B0604020202020204" pitchFamily="34" charset="0"/>
              </a:rPr>
              <a:t>Verification Process</a:t>
            </a:r>
          </a:p>
        </p:txBody>
      </p:sp>
      <p:sp>
        <p:nvSpPr>
          <p:cNvPr id="2" name="Content Placeholder 1"/>
          <p:cNvSpPr>
            <a:spLocks noGrp="1"/>
          </p:cNvSpPr>
          <p:nvPr>
            <p:ph sz="quarter" idx="1"/>
          </p:nvPr>
        </p:nvSpPr>
        <p:spPr>
          <a:xfrm>
            <a:off x="914400" y="1905000"/>
            <a:ext cx="7824216" cy="4123944"/>
          </a:xfrm>
          <a:ln>
            <a:miter lim="800000"/>
            <a:headEnd/>
            <a:tailEnd/>
          </a:ln>
        </p:spPr>
        <p:txBody>
          <a:bodyPr>
            <a:noAutofit/>
          </a:bodyPr>
          <a:lstStyle/>
          <a:p>
            <a:pPr fontAlgn="base"/>
            <a:r>
              <a:rPr lang="en-US" dirty="0"/>
              <a:t> </a:t>
            </a:r>
            <a:r>
              <a:rPr lang="en-US" sz="2000" dirty="0">
                <a:latin typeface="Arial Rounded MT Bold" pitchFamily="34" charset="0"/>
              </a:rPr>
              <a:t>This is a process your college uses to confirm that the data reported on your FAFSA form is accurate. </a:t>
            </a:r>
          </a:p>
          <a:p>
            <a:pPr fontAlgn="base"/>
            <a:r>
              <a:rPr lang="en-US" sz="2000" dirty="0">
                <a:latin typeface="Arial Rounded MT Bold" pitchFamily="34" charset="0"/>
              </a:rPr>
              <a:t>Don’t assume you’re being accused of doing anything wrong. </a:t>
            </a:r>
          </a:p>
          <a:p>
            <a:pPr fontAlgn="base"/>
            <a:r>
              <a:rPr lang="en-US" sz="2000" dirty="0">
                <a:latin typeface="Arial Rounded MT Bold" pitchFamily="34" charset="0"/>
              </a:rPr>
              <a:t>Students are selected for verification at random; and some schools verify all students' FAFSA forms. </a:t>
            </a:r>
          </a:p>
          <a:p>
            <a:pPr fontAlgn="base"/>
            <a:r>
              <a:rPr lang="en-US" sz="2000" dirty="0">
                <a:latin typeface="Arial Rounded MT Bold" pitchFamily="34" charset="0"/>
              </a:rPr>
              <a:t>If selected, provide the documentation your school asks for—and be sure to do so by the school’s deadline so you don’t jeopardize your financial aid.</a:t>
            </a:r>
          </a:p>
          <a:p>
            <a:pPr fontAlgn="base"/>
            <a:r>
              <a:rPr lang="en-US" sz="2000" dirty="0">
                <a:latin typeface="Arial Rounded MT Bold" pitchFamily="34" charset="0"/>
                <a:cs typeface="Arial" pitchFamily="34" charset="0"/>
              </a:rPr>
              <a:t>Your college may request an IRS Transcript or a copy of your federal tax return. </a:t>
            </a:r>
          </a:p>
        </p:txBody>
      </p:sp>
    </p:spTree>
    <p:extLst>
      <p:ext uri="{BB962C8B-B14F-4D97-AF65-F5344CB8AC3E}">
        <p14:creationId xmlns:p14="http://schemas.microsoft.com/office/powerpoint/2010/main" val="5392271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85" y="381000"/>
            <a:ext cx="7979314" cy="1080938"/>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3600" b="1" dirty="0">
                <a:latin typeface="Arial Rounded MT Bold" pitchFamily="34" charset="0"/>
              </a:rPr>
              <a:t>Agenda</a:t>
            </a:r>
          </a:p>
        </p:txBody>
      </p:sp>
      <p:sp>
        <p:nvSpPr>
          <p:cNvPr id="3" name="Content Placeholder 2"/>
          <p:cNvSpPr>
            <a:spLocks noGrp="1"/>
          </p:cNvSpPr>
          <p:nvPr>
            <p:ph sz="quarter" idx="1"/>
          </p:nvPr>
        </p:nvSpPr>
        <p:spPr>
          <a:xfrm>
            <a:off x="555084" y="2133600"/>
            <a:ext cx="7979315" cy="3599316"/>
          </a:xfrm>
        </p:spPr>
        <p:txBody>
          <a:bodyPr>
            <a:normAutofit lnSpcReduction="10000"/>
          </a:bodyPr>
          <a:lstStyle/>
          <a:p>
            <a:r>
              <a:rPr lang="en-US" sz="3600" dirty="0">
                <a:latin typeface="Arial Rounded MT Bold" pitchFamily="34" charset="0"/>
              </a:rPr>
              <a:t>Presentation</a:t>
            </a:r>
          </a:p>
          <a:p>
            <a:r>
              <a:rPr lang="en-US" sz="3600" dirty="0">
                <a:latin typeface="Arial Rounded MT Bold" pitchFamily="34" charset="0"/>
              </a:rPr>
              <a:t>Question and answer</a:t>
            </a:r>
          </a:p>
          <a:p>
            <a:r>
              <a:rPr lang="en-US" sz="3600" dirty="0">
                <a:latin typeface="Arial Rounded MT Bold" pitchFamily="34" charset="0"/>
              </a:rPr>
              <a:t>FAFSA completion (computer labs)</a:t>
            </a:r>
          </a:p>
          <a:p>
            <a:r>
              <a:rPr lang="en-US" sz="3600" dirty="0">
                <a:latin typeface="Arial Rounded MT Bold" pitchFamily="34" charset="0"/>
              </a:rPr>
              <a:t>Complete evaluation</a:t>
            </a:r>
          </a:p>
          <a:p>
            <a:r>
              <a:rPr lang="en-US" sz="3600" dirty="0">
                <a:latin typeface="Arial Rounded MT Bold" pitchFamily="34" charset="0"/>
              </a:rPr>
              <a:t>Scholarship drawing</a:t>
            </a:r>
          </a:p>
        </p:txBody>
      </p:sp>
    </p:spTree>
    <p:extLst>
      <p:ext uri="{BB962C8B-B14F-4D97-AF65-F5344CB8AC3E}">
        <p14:creationId xmlns:p14="http://schemas.microsoft.com/office/powerpoint/2010/main" val="129166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64167" y="152400"/>
            <a:ext cx="8229600" cy="1574800"/>
          </a:xfr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FINANCIAL AID AWARD NOTICE</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dirty="0">
              <a:solidFill>
                <a:schemeClr val="accent1"/>
              </a:solidFill>
            </a:endParaRPr>
          </a:p>
        </p:txBody>
      </p:sp>
      <p:sp>
        <p:nvSpPr>
          <p:cNvPr id="19459" name="Rectangle 3"/>
          <p:cNvSpPr>
            <a:spLocks noGrp="1" noChangeArrowheads="1"/>
          </p:cNvSpPr>
          <p:nvPr>
            <p:ph type="body" sz="half" idx="2"/>
          </p:nvPr>
        </p:nvSpPr>
        <p:spPr>
          <a:xfrm>
            <a:off x="762000" y="1727200"/>
            <a:ext cx="7620000" cy="4292600"/>
          </a:xfrm>
        </p:spPr>
        <p:txBody>
          <a:bodyPr>
            <a:noAutofit/>
          </a:bodyPr>
          <a:lstStyle/>
          <a:p>
            <a:pPr algn="ctr">
              <a:lnSpc>
                <a:spcPct val="90000"/>
              </a:lnSpc>
              <a:buFont typeface="Wingdings" pitchFamily="2" charset="2"/>
              <a:buNone/>
            </a:pPr>
            <a:r>
              <a:rPr lang="en-US" sz="2800" dirty="0">
                <a:latin typeface="Arial Rounded MT Bold" pitchFamily="34" charset="0"/>
              </a:rPr>
              <a:t>The College Financial Aid Office issues a </a:t>
            </a:r>
            <a:r>
              <a:rPr lang="en-US" sz="2800" u="sng" dirty="0">
                <a:latin typeface="Arial Rounded MT Bold" pitchFamily="34" charset="0"/>
              </a:rPr>
              <a:t>FINANCIAL AID AWARD</a:t>
            </a:r>
          </a:p>
          <a:p>
            <a:pPr>
              <a:lnSpc>
                <a:spcPct val="90000"/>
              </a:lnSpc>
              <a:buFont typeface="Wingdings" pitchFamily="2" charset="2"/>
              <a:buNone/>
            </a:pPr>
            <a:r>
              <a:rPr lang="en-US" sz="3200" dirty="0">
                <a:latin typeface="Arial Rounded MT Bold" pitchFamily="34" charset="0"/>
              </a:rPr>
              <a:t>Consisting of:</a:t>
            </a:r>
          </a:p>
          <a:p>
            <a:pPr lvl="1">
              <a:lnSpc>
                <a:spcPct val="90000"/>
              </a:lnSpc>
              <a:buClr>
                <a:schemeClr val="accent6">
                  <a:lumMod val="40000"/>
                  <a:lumOff val="60000"/>
                </a:schemeClr>
              </a:buClr>
              <a:buSzPct val="75000"/>
              <a:buFont typeface="Wingdings" pitchFamily="2" charset="2"/>
              <a:buChar char="§"/>
            </a:pPr>
            <a:r>
              <a:rPr lang="en-US" sz="2800" dirty="0">
                <a:latin typeface="Arial Rounded MT Bold" pitchFamily="34" charset="0"/>
              </a:rPr>
              <a:t>The Cost of Attendance</a:t>
            </a:r>
          </a:p>
          <a:p>
            <a:pPr lvl="1">
              <a:lnSpc>
                <a:spcPct val="90000"/>
              </a:lnSpc>
              <a:buClr>
                <a:schemeClr val="accent6">
                  <a:lumMod val="40000"/>
                  <a:lumOff val="60000"/>
                </a:schemeClr>
              </a:buClr>
              <a:buSzPct val="75000"/>
              <a:buFont typeface="Wingdings" pitchFamily="2" charset="2"/>
              <a:buChar char="§"/>
            </a:pPr>
            <a:r>
              <a:rPr lang="en-US" sz="2800" dirty="0">
                <a:latin typeface="Arial Rounded MT Bold" pitchFamily="34" charset="0"/>
              </a:rPr>
              <a:t>Expected Family Contribution (EFC)</a:t>
            </a:r>
          </a:p>
          <a:p>
            <a:pPr lvl="1">
              <a:lnSpc>
                <a:spcPct val="90000"/>
              </a:lnSpc>
              <a:buClr>
                <a:schemeClr val="accent6">
                  <a:lumMod val="40000"/>
                  <a:lumOff val="60000"/>
                </a:schemeClr>
              </a:buClr>
              <a:buSzPct val="75000"/>
              <a:buFont typeface="Wingdings" pitchFamily="2" charset="2"/>
              <a:buChar char="§"/>
            </a:pPr>
            <a:r>
              <a:rPr lang="en-US" sz="2800" dirty="0">
                <a:latin typeface="Arial Rounded MT Bold" pitchFamily="34" charset="0"/>
              </a:rPr>
              <a:t>Your financial aid eligibility</a:t>
            </a:r>
          </a:p>
          <a:p>
            <a:pPr lvl="1">
              <a:lnSpc>
                <a:spcPct val="90000"/>
              </a:lnSpc>
              <a:buClr>
                <a:schemeClr val="accent6">
                  <a:lumMod val="40000"/>
                  <a:lumOff val="60000"/>
                </a:schemeClr>
              </a:buClr>
              <a:buSzPct val="75000"/>
              <a:buFont typeface="Wingdings" pitchFamily="2" charset="2"/>
              <a:buChar char="§"/>
            </a:pPr>
            <a:r>
              <a:rPr lang="en-US" sz="2800" dirty="0">
                <a:latin typeface="Arial Rounded MT Bold" pitchFamily="34" charset="0"/>
              </a:rPr>
              <a:t>A description of each program</a:t>
            </a:r>
          </a:p>
          <a:p>
            <a:pPr lvl="1">
              <a:lnSpc>
                <a:spcPct val="90000"/>
              </a:lnSpc>
              <a:buClr>
                <a:schemeClr val="accent6">
                  <a:lumMod val="40000"/>
                  <a:lumOff val="60000"/>
                </a:schemeClr>
              </a:buClr>
              <a:buSzPct val="75000"/>
              <a:buFont typeface="Wingdings" pitchFamily="2" charset="2"/>
              <a:buChar char="§"/>
            </a:pPr>
            <a:endParaRPr lang="en-US" sz="2400" dirty="0">
              <a:latin typeface="+mj-lt"/>
            </a:endParaRPr>
          </a:p>
          <a:p>
            <a:pPr>
              <a:lnSpc>
                <a:spcPct val="90000"/>
              </a:lnSpc>
              <a:buFont typeface="Wingdings" pitchFamily="2" charset="2"/>
              <a:buNone/>
            </a:pPr>
            <a:endParaRPr lang="en-US" sz="2400" dirty="0">
              <a:solidFill>
                <a:schemeClr val="accent5">
                  <a:lumMod val="60000"/>
                  <a:lumOff val="40000"/>
                </a:schemeClr>
              </a:solidFill>
              <a:latin typeface="+mj-lt"/>
            </a:endParaRPr>
          </a:p>
          <a:p>
            <a:pPr>
              <a:lnSpc>
                <a:spcPct val="90000"/>
              </a:lnSpc>
              <a:buFont typeface="Wingdings" pitchFamily="2" charset="2"/>
              <a:buNone/>
            </a:pPr>
            <a:r>
              <a:rPr lang="en-US" sz="2400" dirty="0">
                <a:solidFill>
                  <a:schemeClr val="accent5">
                    <a:lumMod val="60000"/>
                    <a:lumOff val="40000"/>
                  </a:schemeClr>
                </a:solidFill>
                <a:latin typeface="+mj-lt"/>
              </a:rPr>
              <a:t>!</a:t>
            </a:r>
          </a:p>
        </p:txBody>
      </p:sp>
      <p:pic>
        <p:nvPicPr>
          <p:cNvPr id="2" name="Picture 1"/>
          <p:cNvPicPr>
            <a:picLocks noChangeAspect="1"/>
          </p:cNvPicPr>
          <p:nvPr/>
        </p:nvPicPr>
        <p:blipFill>
          <a:blip r:embed="rId3" cstate="print"/>
          <a:stretch>
            <a:fillRect/>
          </a:stretch>
        </p:blipFill>
        <p:spPr>
          <a:xfrm rot="630282">
            <a:off x="7092188" y="4142193"/>
            <a:ext cx="1306782" cy="1853254"/>
          </a:xfrm>
          <a:prstGeom prst="rect">
            <a:avLst/>
          </a:prstGeom>
        </p:spPr>
      </p:pic>
    </p:spTree>
    <p:extLst>
      <p:ext uri="{BB962C8B-B14F-4D97-AF65-F5344CB8AC3E}">
        <p14:creationId xmlns:p14="http://schemas.microsoft.com/office/powerpoint/2010/main" val="248928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1"/>
          <p:cNvSpPr>
            <a:spLocks noGrp="1" noChangeArrowheads="1"/>
          </p:cNvSpPr>
          <p:nvPr>
            <p:ph type="title"/>
          </p:nvPr>
        </p:nvSpPr>
        <p:spPr>
          <a:xfrm>
            <a:off x="762000" y="457200"/>
            <a:ext cx="7580377" cy="1371600"/>
          </a:xfrm>
          <a:solidFill>
            <a:schemeClr val="accent1"/>
          </a:solidFill>
        </p:spPr>
        <p:txBody>
          <a:bodyPr>
            <a:normAutofit/>
          </a:bodyPr>
          <a:lstStyle/>
          <a:p>
            <a:pPr algn="ctr" eaLnBrk="1" fontAlgn="auto" hangingPunct="1">
              <a:spcAft>
                <a:spcPts val="0"/>
              </a:spcAft>
              <a:defRPr/>
            </a:pPr>
            <a:r>
              <a:rPr lang="en-US" b="1" dirty="0">
                <a:solidFill>
                  <a:schemeClr val="bg1"/>
                </a:solidFill>
                <a:latin typeface="Arial Rounded MT Bold" pitchFamily="34" charset="0"/>
                <a:cs typeface="Arial" pitchFamily="34" charset="0"/>
              </a:rPr>
              <a:t>Special Circumstances? </a:t>
            </a:r>
            <a:br>
              <a:rPr lang="en-US" b="1" dirty="0">
                <a:solidFill>
                  <a:schemeClr val="bg1"/>
                </a:solidFill>
                <a:latin typeface="Arial Rounded MT Bold" pitchFamily="34" charset="0"/>
                <a:cs typeface="Arial" pitchFamily="34" charset="0"/>
              </a:rPr>
            </a:br>
            <a:r>
              <a:rPr lang="en-US" b="1" dirty="0">
                <a:solidFill>
                  <a:schemeClr val="bg1"/>
                </a:solidFill>
                <a:latin typeface="Arial Rounded MT Bold" pitchFamily="34" charset="0"/>
                <a:cs typeface="Arial" pitchFamily="34" charset="0"/>
              </a:rPr>
              <a:t>Contact the Financial Aid Office</a:t>
            </a:r>
          </a:p>
        </p:txBody>
      </p:sp>
      <p:sp>
        <p:nvSpPr>
          <p:cNvPr id="61443" name="Rectangle 12"/>
          <p:cNvSpPr>
            <a:spLocks noGrp="1" noChangeArrowheads="1"/>
          </p:cNvSpPr>
          <p:nvPr>
            <p:ph sz="quarter" idx="1"/>
          </p:nvPr>
        </p:nvSpPr>
        <p:spPr>
          <a:xfrm>
            <a:off x="857251" y="2209800"/>
            <a:ext cx="7404653" cy="3886200"/>
          </a:xfrm>
        </p:spPr>
        <p:txBody>
          <a:bodyPr>
            <a:normAutofit fontScale="92500" lnSpcReduction="10000"/>
          </a:bodyPr>
          <a:lstStyle/>
          <a:p>
            <a:pPr eaLnBrk="1" hangingPunct="1">
              <a:lnSpc>
                <a:spcPct val="90000"/>
              </a:lnSpc>
            </a:pPr>
            <a:r>
              <a:rPr lang="en-US" altLang="en-US" sz="2600" dirty="0">
                <a:latin typeface="Arial Rounded MT Bold" pitchFamily="34" charset="0"/>
                <a:cs typeface="Arial" panose="020B0604020202020204" pitchFamily="34" charset="0"/>
              </a:rPr>
              <a:t>Divorce/Separation</a:t>
            </a:r>
          </a:p>
          <a:p>
            <a:pPr eaLnBrk="1" hangingPunct="1">
              <a:lnSpc>
                <a:spcPct val="90000"/>
              </a:lnSpc>
            </a:pPr>
            <a:r>
              <a:rPr lang="en-US" altLang="en-US" sz="2600" dirty="0">
                <a:latin typeface="Arial Rounded MT Bold" pitchFamily="34" charset="0"/>
                <a:cs typeface="Arial" panose="020B0604020202020204" pitchFamily="34" charset="0"/>
              </a:rPr>
              <a:t>Loss of income or benefits</a:t>
            </a:r>
          </a:p>
          <a:p>
            <a:pPr eaLnBrk="1" hangingPunct="1">
              <a:lnSpc>
                <a:spcPct val="90000"/>
              </a:lnSpc>
            </a:pPr>
            <a:r>
              <a:rPr lang="en-US" altLang="en-US" sz="2600" dirty="0">
                <a:latin typeface="Arial Rounded MT Bold" pitchFamily="34" charset="0"/>
                <a:cs typeface="Arial" panose="020B0604020202020204" pitchFamily="34" charset="0"/>
              </a:rPr>
              <a:t>One-time income</a:t>
            </a:r>
          </a:p>
          <a:p>
            <a:pPr eaLnBrk="1" hangingPunct="1">
              <a:lnSpc>
                <a:spcPct val="90000"/>
              </a:lnSpc>
            </a:pPr>
            <a:r>
              <a:rPr lang="en-US" altLang="en-US" sz="2600" dirty="0">
                <a:latin typeface="Arial Rounded MT Bold" pitchFamily="34" charset="0"/>
                <a:cs typeface="Arial" panose="020B0604020202020204" pitchFamily="34" charset="0"/>
              </a:rPr>
              <a:t>Death or Disability of student or parent</a:t>
            </a:r>
          </a:p>
          <a:p>
            <a:pPr eaLnBrk="1" hangingPunct="1">
              <a:lnSpc>
                <a:spcPct val="90000"/>
              </a:lnSpc>
            </a:pPr>
            <a:r>
              <a:rPr lang="en-US" altLang="en-US" sz="2600" dirty="0">
                <a:latin typeface="Arial Rounded MT Bold" pitchFamily="34" charset="0"/>
                <a:cs typeface="Arial" panose="020B0604020202020204" pitchFamily="34" charset="0"/>
              </a:rPr>
              <a:t>Medical/Dental expenses not covered by insurance</a:t>
            </a:r>
          </a:p>
          <a:p>
            <a:pPr eaLnBrk="1" hangingPunct="1">
              <a:lnSpc>
                <a:spcPct val="90000"/>
              </a:lnSpc>
            </a:pPr>
            <a:r>
              <a:rPr lang="en-US" altLang="en-US" sz="2600" dirty="0">
                <a:latin typeface="Arial Rounded MT Bold" pitchFamily="34" charset="0"/>
                <a:cs typeface="Arial" panose="020B0604020202020204" pitchFamily="34" charset="0"/>
              </a:rPr>
              <a:t>Elementary or secondary school tuition</a:t>
            </a:r>
          </a:p>
          <a:p>
            <a:pPr eaLnBrk="1" hangingPunct="1">
              <a:lnSpc>
                <a:spcPct val="90000"/>
              </a:lnSpc>
            </a:pPr>
            <a:r>
              <a:rPr lang="en-US" altLang="en-US" sz="2600" dirty="0">
                <a:latin typeface="Arial Rounded MT Bold" pitchFamily="34" charset="0"/>
                <a:cs typeface="Arial" panose="020B0604020202020204" pitchFamily="34" charset="0"/>
              </a:rPr>
              <a:t>Dependency override </a:t>
            </a:r>
          </a:p>
          <a:p>
            <a:pPr eaLnBrk="1" hangingPunct="1">
              <a:lnSpc>
                <a:spcPct val="90000"/>
              </a:lnSpc>
            </a:pPr>
            <a:endParaRPr lang="en-US" altLang="en-US" sz="1800" dirty="0">
              <a:latin typeface="Arial Rounded MT Bold" pitchFamily="34" charset="0"/>
              <a:cs typeface="Arial" panose="020B0604020202020204" pitchFamily="34" charset="0"/>
            </a:endParaRPr>
          </a:p>
          <a:p>
            <a:pPr eaLnBrk="1" hangingPunct="1">
              <a:lnSpc>
                <a:spcPct val="90000"/>
              </a:lnSpc>
              <a:buFont typeface="Arial" panose="020B0604020202020204" pitchFamily="34" charset="0"/>
              <a:buNone/>
            </a:pPr>
            <a:r>
              <a:rPr lang="en-US" altLang="en-US" sz="1700" dirty="0">
                <a:latin typeface="Arial Rounded MT Bold" pitchFamily="34" charset="0"/>
                <a:cs typeface="Arial" panose="020B0604020202020204" pitchFamily="34" charset="0"/>
              </a:rPr>
              <a:t>(Note: Professional Judgment is at the sole discretion of each institution</a:t>
            </a:r>
          </a:p>
          <a:p>
            <a:pPr eaLnBrk="1" hangingPunct="1">
              <a:lnSpc>
                <a:spcPct val="90000"/>
              </a:lnSpc>
              <a:buFont typeface="Arial" panose="020B0604020202020204" pitchFamily="34" charset="0"/>
              <a:buNone/>
            </a:pPr>
            <a:r>
              <a:rPr lang="en-US" altLang="en-US" sz="1700" dirty="0">
                <a:latin typeface="Arial Rounded MT Bold" pitchFamily="34" charset="0"/>
                <a:cs typeface="Arial" panose="020B0604020202020204" pitchFamily="34" charset="0"/>
              </a:rPr>
              <a:t>and you must contact each college financial aid to make a request.)</a:t>
            </a:r>
          </a:p>
        </p:txBody>
      </p:sp>
    </p:spTree>
    <p:extLst>
      <p:ext uri="{BB962C8B-B14F-4D97-AF65-F5344CB8AC3E}">
        <p14:creationId xmlns:p14="http://schemas.microsoft.com/office/powerpoint/2010/main" val="38035146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2673" cy="1447800"/>
          </a:xfr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b="1" dirty="0">
                <a:solidFill>
                  <a:schemeClr val="bg1"/>
                </a:solidFill>
                <a:latin typeface="Arial Rounded MT Bold" pitchFamily="34" charset="0"/>
              </a:rPr>
              <a:t>You could win a scholarship! </a:t>
            </a:r>
          </a:p>
        </p:txBody>
      </p:sp>
      <p:sp>
        <p:nvSpPr>
          <p:cNvPr id="3" name="Content Placeholder 2"/>
          <p:cNvSpPr>
            <a:spLocks noGrp="1"/>
          </p:cNvSpPr>
          <p:nvPr>
            <p:ph sz="quarter" idx="1"/>
          </p:nvPr>
        </p:nvSpPr>
        <p:spPr>
          <a:xfrm>
            <a:off x="381000" y="2133600"/>
            <a:ext cx="8229600" cy="3916363"/>
          </a:xfrm>
        </p:spPr>
        <p:txBody>
          <a:bodyPr/>
          <a:lstStyle/>
          <a:p>
            <a:pPr>
              <a:lnSpc>
                <a:spcPct val="100000"/>
              </a:lnSpc>
            </a:pPr>
            <a:r>
              <a:rPr lang="en-US" dirty="0">
                <a:latin typeface="Arial Rounded MT Bold" pitchFamily="34" charset="0"/>
              </a:rPr>
              <a:t>Please be sure to complete the *</a:t>
            </a:r>
            <a:r>
              <a:rPr lang="en-US" u="sng" dirty="0">
                <a:latin typeface="Arial Rounded MT Bold" pitchFamily="34" charset="0"/>
              </a:rPr>
              <a:t>online evaluation and *scholarship application</a:t>
            </a:r>
            <a:r>
              <a:rPr lang="en-US" dirty="0">
                <a:latin typeface="Arial Rounded MT Bold" pitchFamily="34" charset="0"/>
              </a:rPr>
              <a:t> in the computer lab upon completion of your FAFSA</a:t>
            </a:r>
          </a:p>
          <a:p>
            <a:pPr>
              <a:lnSpc>
                <a:spcPct val="100000"/>
              </a:lnSpc>
            </a:pPr>
            <a:r>
              <a:rPr lang="en-US" dirty="0">
                <a:latin typeface="Arial Rounded MT Bold" pitchFamily="34" charset="0"/>
              </a:rPr>
              <a:t>$15,000 in College Goal Wisconsin Scholarships are being given away!</a:t>
            </a:r>
          </a:p>
          <a:p>
            <a:pPr>
              <a:lnSpc>
                <a:spcPct val="100000"/>
              </a:lnSpc>
            </a:pPr>
            <a:r>
              <a:rPr lang="en-US" dirty="0">
                <a:latin typeface="Arial Rounded MT Bold" pitchFamily="34" charset="0"/>
              </a:rPr>
              <a:t>Names will be randomly drawn and scholarship winners will be notified. </a:t>
            </a:r>
          </a:p>
          <a:p>
            <a:pPr marL="0" indent="0">
              <a:buNone/>
            </a:pPr>
            <a:endParaRPr lang="en-US" dirty="0"/>
          </a:p>
        </p:txBody>
      </p:sp>
      <p:pic>
        <p:nvPicPr>
          <p:cNvPr id="5" name="Picture 4"/>
          <p:cNvPicPr>
            <a:picLocks noChangeAspect="1"/>
          </p:cNvPicPr>
          <p:nvPr/>
        </p:nvPicPr>
        <p:blipFill>
          <a:blip r:embed="rId3" cstate="print"/>
          <a:stretch>
            <a:fillRect/>
          </a:stretch>
        </p:blipFill>
        <p:spPr>
          <a:xfrm rot="393418" flipH="1">
            <a:off x="6813304" y="4340791"/>
            <a:ext cx="2197201" cy="2463960"/>
          </a:xfrm>
          <a:prstGeom prst="rect">
            <a:avLst/>
          </a:prstGeom>
        </p:spPr>
      </p:pic>
    </p:spTree>
    <p:extLst>
      <p:ext uri="{BB962C8B-B14F-4D97-AF65-F5344CB8AC3E}">
        <p14:creationId xmlns:p14="http://schemas.microsoft.com/office/powerpoint/2010/main" val="342910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315200" cy="1143001"/>
          </a:xfr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en-US" sz="2400" b="1" dirty="0"/>
            </a:br>
            <a:r>
              <a:rPr lang="en-US" sz="3600" b="1" dirty="0">
                <a:solidFill>
                  <a:schemeClr val="bg1"/>
                </a:solidFill>
                <a:latin typeface="Arial Rounded MT Bold" pitchFamily="34" charset="0"/>
              </a:rPr>
              <a:t>THANK YOU TO OUR</a:t>
            </a:r>
            <a:br>
              <a:rPr lang="en-US" sz="2400" b="1" dirty="0"/>
            </a:br>
            <a:r>
              <a:rPr lang="en-US" sz="3600" b="1" dirty="0">
                <a:solidFill>
                  <a:schemeClr val="bg1"/>
                </a:solidFill>
                <a:latin typeface="Arial Rounded MT Bold" pitchFamily="34" charset="0"/>
              </a:rPr>
              <a:t>College Goal Wisconsin Partners</a:t>
            </a:r>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485900" y="4830643"/>
            <a:ext cx="1663575" cy="90144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3398" y="4880466"/>
            <a:ext cx="1714500" cy="88692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3274" y="4915018"/>
            <a:ext cx="1257300" cy="83921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6954" y="2273209"/>
            <a:ext cx="2272284" cy="470916"/>
          </a:xfrm>
          <a:prstGeom prst="rect">
            <a:avLst/>
          </a:prstGeom>
        </p:spPr>
      </p:pic>
      <p:pic>
        <p:nvPicPr>
          <p:cNvPr id="19458" name="Picture 2" descr="https://www.covantagecu.org/SiteStructureImages/covantage_logo.gif">
            <a:hlinkClick r:id="rId7"/>
          </p:cNvPr>
          <p:cNvPicPr>
            <a:picLocks noChangeAspect="1" noChangeArrowheads="1"/>
          </p:cNvPicPr>
          <p:nvPr/>
        </p:nvPicPr>
        <p:blipFill>
          <a:blip r:embed="rId8" cstate="print"/>
          <a:srcRect/>
          <a:stretch>
            <a:fillRect/>
          </a:stretch>
        </p:blipFill>
        <p:spPr bwMode="auto">
          <a:xfrm>
            <a:off x="5562600" y="2273209"/>
            <a:ext cx="1847850" cy="514350"/>
          </a:xfrm>
          <a:prstGeom prst="rect">
            <a:avLst/>
          </a:prstGeom>
          <a:noFill/>
        </p:spPr>
      </p:pic>
      <p:pic>
        <p:nvPicPr>
          <p:cNvPr id="11" name="Picture 10"/>
          <p:cNvPicPr>
            <a:picLocks noChangeAspect="1"/>
          </p:cNvPicPr>
          <p:nvPr/>
        </p:nvPicPr>
        <p:blipFill>
          <a:blip r:embed="rId9" cstate="print"/>
          <a:stretch>
            <a:fillRect/>
          </a:stretch>
        </p:blipFill>
        <p:spPr>
          <a:xfrm>
            <a:off x="3739938" y="4102966"/>
            <a:ext cx="1543050" cy="374142"/>
          </a:xfrm>
          <a:prstGeom prst="rect">
            <a:avLst/>
          </a:prstGeom>
        </p:spPr>
      </p:pic>
      <p:pic>
        <p:nvPicPr>
          <p:cNvPr id="12" name="Picture 11"/>
          <p:cNvPicPr>
            <a:picLocks noChangeAspect="1"/>
          </p:cNvPicPr>
          <p:nvPr/>
        </p:nvPicPr>
        <p:blipFill>
          <a:blip r:embed="rId10" cstate="print"/>
          <a:stretch>
            <a:fillRect/>
          </a:stretch>
        </p:blipFill>
        <p:spPr>
          <a:xfrm>
            <a:off x="1554780" y="3088672"/>
            <a:ext cx="1443609" cy="672410"/>
          </a:xfrm>
          <a:prstGeom prst="rect">
            <a:avLst/>
          </a:prstGeom>
        </p:spPr>
      </p:pic>
      <p:pic>
        <p:nvPicPr>
          <p:cNvPr id="17" name="Picture 2" descr="Sentry Insurance logo">
            <a:hlinkClick r:id="rId11" tooltip="Sentry Insurance logo"/>
          </p:cNvPr>
          <p:cNvPicPr>
            <a:picLocks noChangeAspect="1" noChangeArrowheads="1"/>
          </p:cNvPicPr>
          <p:nvPr/>
        </p:nvPicPr>
        <p:blipFill>
          <a:blip r:embed="rId12" cstate="print"/>
          <a:srcRect/>
          <a:stretch>
            <a:fillRect/>
          </a:stretch>
        </p:blipFill>
        <p:spPr bwMode="auto">
          <a:xfrm>
            <a:off x="5704795" y="3077654"/>
            <a:ext cx="1828800" cy="595276"/>
          </a:xfrm>
          <a:prstGeom prst="rect">
            <a:avLst/>
          </a:prstGeom>
          <a:noFill/>
        </p:spPr>
      </p:pic>
      <p:pic>
        <p:nvPicPr>
          <p:cNvPr id="2061" name="Picture 13"/>
          <p:cNvPicPr>
            <a:picLocks noChangeAspect="1" noChangeArrowheads="1"/>
          </p:cNvPicPr>
          <p:nvPr/>
        </p:nvPicPr>
        <p:blipFill>
          <a:blip r:embed="rId13" cstate="print"/>
          <a:srcRect/>
          <a:stretch>
            <a:fillRect/>
          </a:stretch>
        </p:blipFill>
        <p:spPr bwMode="auto">
          <a:xfrm>
            <a:off x="3939850" y="2307735"/>
            <a:ext cx="1214438" cy="528638"/>
          </a:xfrm>
          <a:prstGeom prst="rect">
            <a:avLst/>
          </a:prstGeom>
          <a:noFill/>
          <a:ln w="9525">
            <a:noFill/>
            <a:miter lim="800000"/>
            <a:headEnd/>
            <a:tailEnd/>
          </a:ln>
        </p:spPr>
      </p:pic>
      <p:pic>
        <p:nvPicPr>
          <p:cNvPr id="27" name="Picture 26" descr="https://wacac.com/resources/Pictures/WACAC%20Logo-04.png"/>
          <p:cNvPicPr/>
          <p:nvPr/>
        </p:nvPicPr>
        <p:blipFill>
          <a:blip r:embed="rId14" cstate="print"/>
          <a:srcRect/>
          <a:stretch>
            <a:fillRect/>
          </a:stretch>
        </p:blipFill>
        <p:spPr bwMode="auto">
          <a:xfrm>
            <a:off x="5690507" y="3921094"/>
            <a:ext cx="1857375" cy="737886"/>
          </a:xfrm>
          <a:prstGeom prst="rect">
            <a:avLst/>
          </a:prstGeom>
          <a:noFill/>
          <a:ln w="9525">
            <a:noFill/>
            <a:miter lim="800000"/>
            <a:headEnd/>
            <a:tailEnd/>
          </a:ln>
        </p:spPr>
      </p:pic>
      <p:pic>
        <p:nvPicPr>
          <p:cNvPr id="2066" name="Picture 18"/>
          <p:cNvPicPr>
            <a:picLocks noChangeAspect="1" noChangeArrowheads="1"/>
          </p:cNvPicPr>
          <p:nvPr/>
        </p:nvPicPr>
        <p:blipFill>
          <a:blip r:embed="rId15" cstate="print"/>
          <a:srcRect/>
          <a:stretch>
            <a:fillRect/>
          </a:stretch>
        </p:blipFill>
        <p:spPr bwMode="auto">
          <a:xfrm>
            <a:off x="1408441" y="4038600"/>
            <a:ext cx="1719263" cy="721703"/>
          </a:xfrm>
          <a:prstGeom prst="rect">
            <a:avLst/>
          </a:prstGeom>
          <a:noFill/>
          <a:ln w="9525">
            <a:noFill/>
            <a:miter lim="800000"/>
            <a:headEnd/>
            <a:tailEnd/>
          </a:ln>
        </p:spPr>
      </p:pic>
      <p:pic>
        <p:nvPicPr>
          <p:cNvPr id="18" name="Picture 17">
            <a:extLst>
              <a:ext uri="{FF2B5EF4-FFF2-40B4-BE49-F238E27FC236}">
                <a16:creationId xmlns:a16="http://schemas.microsoft.com/office/drawing/2014/main" id="{0548AC93-3722-44E0-98A9-56D61F7F164E}"/>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3124200"/>
            <a:ext cx="1905000" cy="528638"/>
          </a:xfrm>
          <a:prstGeom prst="rect">
            <a:avLst/>
          </a:prstGeom>
          <a:noFill/>
          <a:ln>
            <a:noFill/>
          </a:ln>
        </p:spPr>
      </p:pic>
    </p:spTree>
    <p:extLst>
      <p:ext uri="{BB962C8B-B14F-4D97-AF65-F5344CB8AC3E}">
        <p14:creationId xmlns:p14="http://schemas.microsoft.com/office/powerpoint/2010/main" val="3462785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90800" y="2133600"/>
            <a:ext cx="6248400" cy="4114800"/>
          </a:xfrm>
        </p:spPr>
        <p:txBody>
          <a:bodyPr>
            <a:normAutofit fontScale="92500" lnSpcReduction="20000"/>
          </a:bodyPr>
          <a:lstStyle/>
          <a:p>
            <a:pPr marL="0" indent="0" algn="ctr">
              <a:buNone/>
            </a:pPr>
            <a:r>
              <a:rPr lang="en-US" sz="6000" b="1" dirty="0">
                <a:latin typeface="Arial Rounded MT Bold" pitchFamily="34" charset="0"/>
              </a:rPr>
              <a:t>Thank you </a:t>
            </a:r>
          </a:p>
          <a:p>
            <a:pPr marL="0" indent="0" algn="ctr">
              <a:buNone/>
            </a:pPr>
            <a:r>
              <a:rPr lang="en-US" sz="6000" b="1" dirty="0">
                <a:latin typeface="Arial Rounded MT Bold" pitchFamily="34" charset="0"/>
              </a:rPr>
              <a:t>for attending </a:t>
            </a:r>
          </a:p>
          <a:p>
            <a:pPr marL="0" indent="0" algn="ctr">
              <a:buNone/>
            </a:pPr>
            <a:r>
              <a:rPr lang="en-US" sz="6000" b="1" dirty="0">
                <a:latin typeface="Arial Rounded MT Bold" pitchFamily="34" charset="0"/>
              </a:rPr>
              <a:t>College Goal Wisconsin </a:t>
            </a:r>
          </a:p>
          <a:p>
            <a:pPr marL="0" indent="0" algn="ctr">
              <a:buNone/>
            </a:pPr>
            <a:r>
              <a:rPr lang="en-US" sz="6000" b="1">
                <a:latin typeface="Arial Rounded MT Bold" pitchFamily="34" charset="0"/>
              </a:rPr>
              <a:t>2021!</a:t>
            </a:r>
            <a:endParaRPr lang="en-US" sz="6000" b="1" dirty="0">
              <a:latin typeface="Arial Rounded MT Bold"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981200"/>
            <a:ext cx="3326568" cy="3831289"/>
          </a:xfrm>
          <a:prstGeom prst="rect">
            <a:avLst/>
          </a:prstGeom>
        </p:spPr>
      </p:pic>
    </p:spTree>
    <p:extLst>
      <p:ext uri="{BB962C8B-B14F-4D97-AF65-F5344CB8AC3E}">
        <p14:creationId xmlns:p14="http://schemas.microsoft.com/office/powerpoint/2010/main" val="360068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514600" y="228600"/>
            <a:ext cx="4343400" cy="6241043"/>
          </a:xfrm>
          <a:prstGeom prst="rect">
            <a:avLst/>
          </a:prstGeom>
        </p:spPr>
      </p:pic>
    </p:spTree>
    <p:extLst>
      <p:ext uri="{BB962C8B-B14F-4D97-AF65-F5344CB8AC3E}">
        <p14:creationId xmlns:p14="http://schemas.microsoft.com/office/powerpoint/2010/main" val="233282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896534" cy="1080938"/>
          </a:xfrm>
          <a:solidFill>
            <a:schemeClr val="accent1"/>
          </a:solidFill>
        </p:spPr>
        <p:txBody>
          <a:bodyPr/>
          <a:lstStyle/>
          <a:p>
            <a:pPr algn="ctr"/>
            <a:r>
              <a:rPr lang="en-US" b="1" dirty="0">
                <a:solidFill>
                  <a:schemeClr val="bg1"/>
                </a:solidFill>
                <a:latin typeface="Arial Rounded MT Bold" pitchFamily="34" charset="0"/>
              </a:rPr>
              <a:t>FAFSA Completion</a:t>
            </a:r>
          </a:p>
        </p:txBody>
      </p:sp>
      <p:sp>
        <p:nvSpPr>
          <p:cNvPr id="3" name="Content Placeholder 2"/>
          <p:cNvSpPr>
            <a:spLocks noGrp="1"/>
          </p:cNvSpPr>
          <p:nvPr>
            <p:ph sz="quarter" idx="1"/>
          </p:nvPr>
        </p:nvSpPr>
        <p:spPr>
          <a:xfrm>
            <a:off x="685800" y="1981200"/>
            <a:ext cx="7696200" cy="2057400"/>
          </a:xfrm>
        </p:spPr>
        <p:txBody>
          <a:bodyPr>
            <a:noAutofit/>
          </a:bodyPr>
          <a:lstStyle/>
          <a:p>
            <a:r>
              <a:rPr lang="en-US" sz="2400" dirty="0">
                <a:latin typeface="Arial Rounded MT Bold" pitchFamily="34" charset="0"/>
              </a:rPr>
              <a:t>The FAFSA opens for completion on October 1</a:t>
            </a:r>
          </a:p>
          <a:p>
            <a:r>
              <a:rPr lang="en-US" sz="2400" dirty="0">
                <a:latin typeface="Arial Rounded MT Bold" pitchFamily="34" charset="0"/>
              </a:rPr>
              <a:t>You will use 2019 taxes to complete the FAFSA</a:t>
            </a:r>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09680">
            <a:off x="2240438" y="3353894"/>
            <a:ext cx="4279238" cy="3205298"/>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3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06680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br>
              <a:rPr lang="en-US" b="1" dirty="0"/>
            </a:br>
            <a:br>
              <a:rPr lang="en-US" b="1" dirty="0"/>
            </a:br>
            <a:br>
              <a:rPr lang="en-US" b="1" dirty="0"/>
            </a:br>
            <a:r>
              <a:rPr lang="en-US" sz="2400" b="1" dirty="0"/>
              <a:t>FREE APPLICATION FOR FEDERAL STUDENT AID </a:t>
            </a:r>
            <a:r>
              <a:rPr lang="en-US" sz="2000" b="1" dirty="0"/>
              <a:t>(FAFSA)</a:t>
            </a:r>
            <a:br>
              <a:rPr lang="en-US" sz="2400" b="1" dirty="0"/>
            </a:br>
            <a:br>
              <a:rPr lang="en-US" b="1" dirty="0"/>
            </a:br>
            <a:br>
              <a:rPr lang="en-US" b="1" dirty="0"/>
            </a:br>
            <a:br>
              <a:rPr lang="en-US" b="1" dirty="0"/>
            </a:br>
            <a:r>
              <a:rPr lang="en-US" sz="2400" b="1" dirty="0">
                <a:latin typeface="Arial Rounded MT Bold" pitchFamily="34" charset="0"/>
              </a:rPr>
              <a:t>FREE APPLICATION FOR FEDERAL STUDENT AID </a:t>
            </a:r>
            <a:r>
              <a:rPr lang="en-US" b="1" dirty="0">
                <a:latin typeface="Arial Rounded MT Bold" pitchFamily="34" charset="0"/>
              </a:rPr>
              <a:t>(</a:t>
            </a:r>
            <a:r>
              <a:rPr lang="en-US" b="1" dirty="0" err="1">
                <a:latin typeface="Arial Rounded MT Bold" pitchFamily="34" charset="0"/>
              </a:rPr>
              <a:t>fafsa</a:t>
            </a:r>
            <a:r>
              <a:rPr lang="en-US" b="1" dirty="0">
                <a:latin typeface="Arial Rounded MT Bold" pitchFamily="34" charset="0"/>
              </a:rPr>
              <a:t>)</a:t>
            </a:r>
            <a:endParaRPr lang="en-US" dirty="0">
              <a:latin typeface="Arial Rounded MT Bold" pitchFamily="34" charset="0"/>
            </a:endParaRPr>
          </a:p>
        </p:txBody>
      </p:sp>
      <p:sp>
        <p:nvSpPr>
          <p:cNvPr id="3" name="Content Placeholder 2"/>
          <p:cNvSpPr>
            <a:spLocks noGrp="1"/>
          </p:cNvSpPr>
          <p:nvPr>
            <p:ph sz="quarter" idx="1"/>
          </p:nvPr>
        </p:nvSpPr>
        <p:spPr>
          <a:xfrm>
            <a:off x="342899" y="1447800"/>
            <a:ext cx="6887389" cy="1600200"/>
          </a:xfrm>
        </p:spPr>
        <p:txBody>
          <a:bodyPr/>
          <a:lstStyle/>
          <a:p>
            <a:r>
              <a:rPr lang="en-US" sz="2000" dirty="0">
                <a:latin typeface="Arial Rounded MT Bold" pitchFamily="34" charset="0"/>
              </a:rPr>
              <a:t>Never pay a fee to file the FAFSA</a:t>
            </a:r>
          </a:p>
          <a:p>
            <a:r>
              <a:rPr lang="en-US" sz="2000" dirty="0">
                <a:latin typeface="Arial Rounded MT Bold" pitchFamily="34" charset="0"/>
              </a:rPr>
              <a:t>Go directly to </a:t>
            </a:r>
            <a:r>
              <a:rPr lang="en-US" sz="2000" dirty="0">
                <a:latin typeface="Arial Rounded MT Bold" pitchFamily="34" charset="0"/>
                <a:hlinkClick r:id="rId3"/>
              </a:rPr>
              <a:t>https://studentaid.ed.gov/sa/fafsa</a:t>
            </a:r>
            <a:endParaRPr lang="en-US" sz="2000" b="1" u="sng" dirty="0">
              <a:latin typeface="Arial Rounded MT Bold" pitchFamily="34" charset="0"/>
            </a:endParaRPr>
          </a:p>
          <a:p>
            <a:r>
              <a:rPr lang="en-US" sz="2000" dirty="0">
                <a:latin typeface="Arial Rounded MT Bold" pitchFamily="34" charset="0"/>
              </a:rPr>
              <a:t>Redesigned Mobile Friendly FAFSA Site</a:t>
            </a:r>
          </a:p>
          <a:p>
            <a:r>
              <a:rPr lang="en-US" sz="2000" dirty="0">
                <a:latin typeface="Arial Rounded MT Bold" pitchFamily="34" charset="0"/>
              </a:rPr>
              <a:t>myStudentAid Mobile App now available</a:t>
            </a:r>
          </a:p>
          <a:p>
            <a:endParaRPr lang="en-US" dirty="0"/>
          </a:p>
        </p:txBody>
      </p:sp>
      <p:pic>
        <p:nvPicPr>
          <p:cNvPr id="6" name="Picture 5"/>
          <p:cNvPicPr>
            <a:picLocks noChangeAspect="1"/>
          </p:cNvPicPr>
          <p:nvPr/>
        </p:nvPicPr>
        <p:blipFill>
          <a:blip r:embed="rId4" cstate="print"/>
          <a:stretch>
            <a:fillRect/>
          </a:stretch>
        </p:blipFill>
        <p:spPr>
          <a:xfrm>
            <a:off x="228600" y="3048000"/>
            <a:ext cx="8458200" cy="3810000"/>
          </a:xfrm>
          <a:prstGeom prst="rect">
            <a:avLst/>
          </a:prstGeom>
        </p:spPr>
      </p:pic>
    </p:spTree>
    <p:extLst>
      <p:ext uri="{BB962C8B-B14F-4D97-AF65-F5344CB8AC3E}">
        <p14:creationId xmlns:p14="http://schemas.microsoft.com/office/powerpoint/2010/main" val="278683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72488" cy="1143000"/>
          </a:xfrm>
          <a:solidFill>
            <a:schemeClr val="accent1"/>
          </a:solidFill>
        </p:spPr>
        <p:txBody>
          <a:bodyPr/>
          <a:lstStyle/>
          <a:p>
            <a:pPr algn="ctr"/>
            <a:r>
              <a:rPr lang="en-US" b="1" dirty="0">
                <a:solidFill>
                  <a:schemeClr val="bg1"/>
                </a:solidFill>
                <a:latin typeface="Arial Rounded MT Bold" pitchFamily="34" charset="0"/>
              </a:rPr>
              <a:t>What does College Cost?</a:t>
            </a:r>
          </a:p>
        </p:txBody>
      </p:sp>
      <p:sp>
        <p:nvSpPr>
          <p:cNvPr id="11267" name="Rectangle 3"/>
          <p:cNvSpPr>
            <a:spLocks noGrp="1" noChangeArrowheads="1"/>
          </p:cNvSpPr>
          <p:nvPr>
            <p:ph type="body" sz="half" idx="1"/>
          </p:nvPr>
        </p:nvSpPr>
        <p:spPr>
          <a:xfrm>
            <a:off x="246185" y="2122901"/>
            <a:ext cx="7852012" cy="4272791"/>
          </a:xfrm>
        </p:spPr>
        <p:txBody>
          <a:bodyPr>
            <a:normAutofit/>
          </a:bodyPr>
          <a:lstStyle/>
          <a:p>
            <a:pPr marL="0" indent="0" eaLnBrk="1" hangingPunct="1">
              <a:buFont typeface="Arial" panose="020B0604020202020204" pitchFamily="34" charset="0"/>
              <a:buNone/>
              <a:tabLst>
                <a:tab pos="800100" algn="l"/>
                <a:tab pos="1371600" algn="l"/>
              </a:tabLst>
            </a:pPr>
            <a:r>
              <a:rPr lang="en-US" altLang="en-US" dirty="0">
                <a:latin typeface="Arial" panose="020B0604020202020204" pitchFamily="34" charset="0"/>
                <a:cs typeface="Arial" panose="020B0604020202020204" pitchFamily="34" charset="0"/>
              </a:rPr>
              <a:t>		</a:t>
            </a:r>
            <a:r>
              <a:rPr lang="en-US" altLang="en-US" sz="3200" dirty="0">
                <a:latin typeface="Arial Rounded MT Bold" pitchFamily="34" charset="0"/>
                <a:cs typeface="Arial" panose="020B0604020202020204" pitchFamily="34" charset="0"/>
              </a:rPr>
              <a:t>Tuition</a:t>
            </a:r>
          </a:p>
          <a:p>
            <a:pPr marL="0" indent="0" eaLnBrk="1" hangingPunct="1">
              <a:buFont typeface="Arial" panose="020B0604020202020204" pitchFamily="34" charset="0"/>
              <a:buNone/>
              <a:tabLst>
                <a:tab pos="800100" algn="l"/>
                <a:tab pos="1371600" algn="l"/>
              </a:tabLst>
            </a:pPr>
            <a:r>
              <a:rPr lang="en-US" altLang="en-US" sz="3200" dirty="0">
                <a:latin typeface="Arial Rounded MT Bold" pitchFamily="34" charset="0"/>
                <a:cs typeface="Arial" panose="020B0604020202020204" pitchFamily="34" charset="0"/>
              </a:rPr>
              <a:t>	+	Room and Board</a:t>
            </a:r>
          </a:p>
          <a:p>
            <a:pPr marL="0" indent="0" eaLnBrk="1" hangingPunct="1">
              <a:buFont typeface="Arial" panose="020B0604020202020204" pitchFamily="34" charset="0"/>
              <a:buNone/>
              <a:tabLst>
                <a:tab pos="800100" algn="l"/>
                <a:tab pos="1371600" algn="l"/>
              </a:tabLst>
            </a:pPr>
            <a:r>
              <a:rPr lang="en-US" altLang="en-US" sz="3200" dirty="0">
                <a:latin typeface="Arial Rounded MT Bold" pitchFamily="34" charset="0"/>
                <a:cs typeface="Arial" panose="020B0604020202020204" pitchFamily="34" charset="0"/>
              </a:rPr>
              <a:t>	+	Transportation</a:t>
            </a:r>
          </a:p>
          <a:p>
            <a:pPr marL="0" indent="0" eaLnBrk="1" hangingPunct="1">
              <a:buFont typeface="Arial" panose="020B0604020202020204" pitchFamily="34" charset="0"/>
              <a:buNone/>
              <a:tabLst>
                <a:tab pos="800100" algn="l"/>
                <a:tab pos="1371600" algn="l"/>
              </a:tabLst>
            </a:pPr>
            <a:r>
              <a:rPr lang="en-US" altLang="en-US" sz="3200" dirty="0">
                <a:latin typeface="Arial Rounded MT Bold" pitchFamily="34" charset="0"/>
                <a:cs typeface="Arial" panose="020B0604020202020204" pitchFamily="34" charset="0"/>
              </a:rPr>
              <a:t>	+	Books &amp; Supplies</a:t>
            </a:r>
          </a:p>
          <a:p>
            <a:pPr marL="0" indent="0" eaLnBrk="1" hangingPunct="1">
              <a:buFont typeface="Arial" panose="020B0604020202020204" pitchFamily="34" charset="0"/>
              <a:buNone/>
              <a:tabLst>
                <a:tab pos="800100" algn="l"/>
                <a:tab pos="1371600" algn="l"/>
              </a:tabLst>
            </a:pPr>
            <a:r>
              <a:rPr lang="en-US" altLang="en-US" sz="3200" dirty="0">
                <a:latin typeface="Arial Rounded MT Bold" pitchFamily="34" charset="0"/>
                <a:cs typeface="Arial" panose="020B0604020202020204" pitchFamily="34" charset="0"/>
              </a:rPr>
              <a:t>	</a:t>
            </a:r>
            <a:r>
              <a:rPr lang="en-US" altLang="en-US" sz="3200" u="sng" dirty="0">
                <a:latin typeface="Arial Rounded MT Bold" pitchFamily="34" charset="0"/>
                <a:cs typeface="Arial" panose="020B0604020202020204" pitchFamily="34" charset="0"/>
              </a:rPr>
              <a:t>+	Miscellaneous Living Expenses</a:t>
            </a:r>
            <a:endParaRPr lang="en-US" altLang="en-US" sz="3200" dirty="0">
              <a:latin typeface="Arial Rounded MT Bold" pitchFamily="34" charset="0"/>
              <a:cs typeface="Arial" panose="020B0604020202020204" pitchFamily="34" charset="0"/>
            </a:endParaRPr>
          </a:p>
          <a:p>
            <a:pPr marL="0" indent="0" eaLnBrk="1" hangingPunct="1">
              <a:buFont typeface="Arial" panose="020B0604020202020204" pitchFamily="34" charset="0"/>
              <a:buNone/>
              <a:tabLst>
                <a:tab pos="800100" algn="l"/>
                <a:tab pos="1371600" algn="l"/>
              </a:tabLst>
            </a:pPr>
            <a:r>
              <a:rPr lang="en-US" altLang="en-US" sz="3200" dirty="0">
                <a:latin typeface="Arial Rounded MT Bold" pitchFamily="34" charset="0"/>
                <a:cs typeface="Arial" panose="020B0604020202020204" pitchFamily="34" charset="0"/>
              </a:rPr>
              <a:t>	=	Cost of Attendance (COA</a:t>
            </a:r>
            <a:r>
              <a:rPr lang="en-US" altLang="en-US" sz="3200" dirty="0">
                <a:cs typeface="Arial" panose="020B0604020202020204" pitchFamily="34" charset="0"/>
              </a:rPr>
              <a:t>)</a:t>
            </a:r>
            <a:endParaRPr lang="en-US" altLang="en-US" sz="3200" u="sng" dirty="0">
              <a:cs typeface="Arial" panose="020B0604020202020204" pitchFamily="34" charset="0"/>
            </a:endParaRPr>
          </a:p>
          <a:p>
            <a:pPr marL="0" indent="0" eaLnBrk="1" hangingPunct="1">
              <a:buFont typeface="Arial" panose="020B0604020202020204" pitchFamily="34" charset="0"/>
              <a:buNone/>
              <a:tabLst>
                <a:tab pos="800100" algn="l"/>
                <a:tab pos="1371600" algn="l"/>
              </a:tabLst>
            </a:pPr>
            <a:endParaRPr lang="en-US" altLang="en-US" u="sng" dirty="0">
              <a:latin typeface="Arial" panose="020B0604020202020204" pitchFamily="34" charset="0"/>
              <a:cs typeface="Arial" panose="020B0604020202020204" pitchFamily="34" charset="0"/>
            </a:endParaRPr>
          </a:p>
        </p:txBody>
      </p:sp>
      <p:sp>
        <p:nvSpPr>
          <p:cNvPr id="11269" name="AutoShape 13"/>
          <p:cNvSpPr>
            <a:spLocks noChangeAspect="1" noChangeArrowheads="1" noTextEdit="1"/>
          </p:cNvSpPr>
          <p:nvPr/>
        </p:nvSpPr>
        <p:spPr bwMode="auto">
          <a:xfrm>
            <a:off x="6858000" y="1752600"/>
            <a:ext cx="184308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3341">
            <a:off x="5677272" y="1645672"/>
            <a:ext cx="1291938" cy="252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231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457200"/>
            <a:ext cx="8077200" cy="114300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b="1" dirty="0">
                <a:latin typeface="Arial Rounded MT Bold" pitchFamily="34" charset="0"/>
              </a:rPr>
              <a:t>How is Financial Aid Determined?</a:t>
            </a:r>
          </a:p>
        </p:txBody>
      </p:sp>
      <p:sp>
        <p:nvSpPr>
          <p:cNvPr id="3" name="Content Placeholder 2"/>
          <p:cNvSpPr>
            <a:spLocks noGrp="1"/>
          </p:cNvSpPr>
          <p:nvPr>
            <p:ph sz="quarter" idx="1"/>
          </p:nvPr>
        </p:nvSpPr>
        <p:spPr>
          <a:xfrm>
            <a:off x="838200" y="2209800"/>
            <a:ext cx="6934200" cy="2720182"/>
          </a:xfrm>
        </p:spPr>
        <p:txBody>
          <a:bodyPr>
            <a:normAutofit/>
          </a:bodyPr>
          <a:lstStyle/>
          <a:p>
            <a:pPr marL="0" indent="0">
              <a:buNone/>
            </a:pPr>
            <a:r>
              <a:rPr lang="en-US" sz="3200" dirty="0">
                <a:latin typeface="Arial Rounded MT Bold" pitchFamily="34" charset="0"/>
                <a:cs typeface="Arial" panose="020B0604020202020204" pitchFamily="34" charset="0"/>
              </a:rPr>
              <a:t>Cost of Attendance </a:t>
            </a:r>
          </a:p>
          <a:p>
            <a:pPr marL="0" indent="0">
              <a:buNone/>
            </a:pPr>
            <a:r>
              <a:rPr lang="en-US" sz="3200" dirty="0">
                <a:latin typeface="Arial Rounded MT Bold" pitchFamily="34" charset="0"/>
                <a:cs typeface="Arial" panose="020B0604020202020204" pitchFamily="34" charset="0"/>
              </a:rPr>
              <a:t>- Expected Family Contribution        ___________________________</a:t>
            </a:r>
          </a:p>
          <a:p>
            <a:pPr marL="0" indent="0">
              <a:buNone/>
            </a:pPr>
            <a:r>
              <a:rPr lang="en-US" sz="3200" dirty="0">
                <a:latin typeface="Arial Rounded MT Bold" pitchFamily="34" charset="0"/>
                <a:cs typeface="Arial" panose="020B0604020202020204" pitchFamily="34" charset="0"/>
              </a:rPr>
              <a:t>= Need</a:t>
            </a:r>
            <a:r>
              <a:rPr lang="en-US" sz="3200" b="1" dirty="0">
                <a:latin typeface="Arial Rounded MT Bold" pitchFamily="34" charset="0"/>
                <a:cs typeface="Arial" panose="020B0604020202020204" pitchFamily="34" charset="0"/>
              </a:rPr>
              <a:t> </a:t>
            </a:r>
          </a:p>
          <a:p>
            <a:pPr marL="34290" indent="0">
              <a:buNone/>
            </a:pPr>
            <a:endParaRPr lang="en-US" sz="3200" dirty="0"/>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4910">
            <a:off x="5679666" y="2941451"/>
            <a:ext cx="3257550" cy="296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11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35636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3200" b="1" dirty="0">
                <a:latin typeface="Arial Rounded MT Bold" pitchFamily="34" charset="0"/>
              </a:rPr>
              <a:t>What is the Expected Family </a:t>
            </a:r>
            <a:br>
              <a:rPr lang="en-US" sz="3200" b="1" dirty="0">
                <a:latin typeface="Arial Rounded MT Bold" pitchFamily="34" charset="0"/>
              </a:rPr>
            </a:br>
            <a:r>
              <a:rPr lang="en-US" sz="3200" b="1" dirty="0">
                <a:latin typeface="Arial Rounded MT Bold" pitchFamily="34" charset="0"/>
              </a:rPr>
              <a:t>Contribution  (EFC)?</a:t>
            </a:r>
          </a:p>
        </p:txBody>
      </p:sp>
      <p:sp>
        <p:nvSpPr>
          <p:cNvPr id="3" name="Content Placeholder 2"/>
          <p:cNvSpPr>
            <a:spLocks noGrp="1"/>
          </p:cNvSpPr>
          <p:nvPr>
            <p:ph sz="quarter" idx="1"/>
          </p:nvPr>
        </p:nvSpPr>
        <p:spPr>
          <a:xfrm>
            <a:off x="152400" y="2590800"/>
            <a:ext cx="8839199" cy="4114800"/>
          </a:xfrm>
        </p:spPr>
        <p:txBody>
          <a:bodyPr>
            <a:normAutofit/>
          </a:bodyPr>
          <a:lstStyle/>
          <a:p>
            <a:pPr marL="365760" indent="-256032">
              <a:buFont typeface="Courier New" pitchFamily="49" charset="0"/>
              <a:buChar char="o"/>
              <a:defRPr/>
            </a:pPr>
            <a:r>
              <a:rPr lang="en-US" sz="2600" dirty="0">
                <a:latin typeface="Arial Rounded MT Bold" pitchFamily="34" charset="0"/>
                <a:cs typeface="Arial" charset="0"/>
              </a:rPr>
              <a:t>Established by Congress</a:t>
            </a:r>
          </a:p>
          <a:p>
            <a:pPr marL="365760" indent="-256032">
              <a:buFont typeface="Courier New" pitchFamily="49" charset="0"/>
              <a:buChar char="o"/>
              <a:defRPr/>
            </a:pPr>
            <a:r>
              <a:rPr lang="en-US" sz="2600" dirty="0">
                <a:latin typeface="Arial Rounded MT Bold" pitchFamily="34" charset="0"/>
                <a:cs typeface="Arial" charset="0"/>
              </a:rPr>
              <a:t>The EFC is the amount a family can reasonably be expected to contribute, but not what the family will actually pay to the college</a:t>
            </a:r>
          </a:p>
          <a:p>
            <a:pPr marL="347472" indent="-256032">
              <a:buFont typeface="Courier New" pitchFamily="49" charset="0"/>
              <a:buChar char="o"/>
              <a:defRPr/>
            </a:pPr>
            <a:r>
              <a:rPr lang="en-US" sz="2600" dirty="0">
                <a:latin typeface="Arial Rounded MT Bold" pitchFamily="34" charset="0"/>
                <a:cs typeface="Arial" pitchFamily="34" charset="0"/>
              </a:rPr>
              <a:t>An index number used to calculate eligibility for aid</a:t>
            </a:r>
          </a:p>
          <a:p>
            <a:pPr marL="347472" indent="-256032">
              <a:buFont typeface="Courier New" pitchFamily="49" charset="0"/>
              <a:buChar char="o"/>
              <a:defRPr/>
            </a:pPr>
            <a:r>
              <a:rPr lang="en-US" sz="2600" dirty="0">
                <a:latin typeface="Arial Rounded MT Bold" pitchFamily="34" charset="0"/>
                <a:cs typeface="Arial" pitchFamily="34" charset="0"/>
              </a:rPr>
              <a:t>Stays the same regardless of college/university</a:t>
            </a:r>
          </a:p>
          <a:p>
            <a:endParaRPr lang="en-US" dirty="0"/>
          </a:p>
        </p:txBody>
      </p:sp>
    </p:spTree>
    <p:extLst>
      <p:ext uri="{BB962C8B-B14F-4D97-AF65-F5344CB8AC3E}">
        <p14:creationId xmlns:p14="http://schemas.microsoft.com/office/powerpoint/2010/main" val="362665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19" y="548640"/>
            <a:ext cx="8512982" cy="135636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3200" b="1" dirty="0">
                <a:latin typeface="Arial Rounded MT Bold" pitchFamily="34" charset="0"/>
              </a:rPr>
              <a:t>types of financial aid </a:t>
            </a:r>
          </a:p>
        </p:txBody>
      </p:sp>
      <p:sp>
        <p:nvSpPr>
          <p:cNvPr id="3" name="Content Placeholder 2"/>
          <p:cNvSpPr>
            <a:spLocks noGrp="1"/>
          </p:cNvSpPr>
          <p:nvPr>
            <p:ph sz="quarter" idx="1"/>
          </p:nvPr>
        </p:nvSpPr>
        <p:spPr>
          <a:xfrm>
            <a:off x="380790" y="2514811"/>
            <a:ext cx="8458411" cy="4038600"/>
          </a:xfrm>
        </p:spPr>
        <p:txBody>
          <a:bodyPr>
            <a:noAutofit/>
          </a:bodyPr>
          <a:lstStyle/>
          <a:p>
            <a:r>
              <a:rPr lang="en-US" sz="2600" dirty="0">
                <a:latin typeface="Arial Rounded MT Bold" pitchFamily="34" charset="0"/>
              </a:rPr>
              <a:t>By completing the FAFSA you will be applying for:</a:t>
            </a:r>
          </a:p>
          <a:p>
            <a:pPr lvl="1"/>
            <a:r>
              <a:rPr lang="en-US" sz="2600" dirty="0">
                <a:latin typeface="Arial Rounded MT Bold" pitchFamily="34" charset="0"/>
              </a:rPr>
              <a:t>federal grants, loans, and work study</a:t>
            </a:r>
          </a:p>
          <a:p>
            <a:pPr lvl="1"/>
            <a:r>
              <a:rPr lang="en-US" sz="2600" dirty="0">
                <a:latin typeface="Arial Rounded MT Bold" pitchFamily="34" charset="0"/>
              </a:rPr>
              <a:t>state grants</a:t>
            </a:r>
          </a:p>
          <a:p>
            <a:r>
              <a:rPr lang="en-US" sz="2600" dirty="0">
                <a:latin typeface="Arial Rounded MT Bold" pitchFamily="34" charset="0"/>
              </a:rPr>
              <a:t>FAFSA information </a:t>
            </a:r>
            <a:r>
              <a:rPr lang="en-US" sz="2600" u="sng" dirty="0">
                <a:latin typeface="Arial Rounded MT Bold" pitchFamily="34" charset="0"/>
              </a:rPr>
              <a:t>may</a:t>
            </a:r>
            <a:r>
              <a:rPr lang="en-US" sz="2600" dirty="0">
                <a:latin typeface="Arial Rounded MT Bold" pitchFamily="34" charset="0"/>
              </a:rPr>
              <a:t> also be used for:</a:t>
            </a:r>
          </a:p>
          <a:p>
            <a:pPr lvl="1"/>
            <a:r>
              <a:rPr lang="en-US" sz="2600" dirty="0">
                <a:latin typeface="Arial Rounded MT Bold" pitchFamily="34" charset="0"/>
              </a:rPr>
              <a:t>institutional aid</a:t>
            </a:r>
          </a:p>
          <a:p>
            <a:pPr lvl="1"/>
            <a:r>
              <a:rPr lang="en-US" sz="2600" dirty="0">
                <a:latin typeface="Arial Rounded MT Bold" pitchFamily="34" charset="0"/>
              </a:rPr>
              <a:t>scholarships</a:t>
            </a:r>
          </a:p>
        </p:txBody>
      </p:sp>
      <p:pic>
        <p:nvPicPr>
          <p:cNvPr id="6" name="Picture 5"/>
          <p:cNvPicPr>
            <a:picLocks noChangeAspect="1"/>
          </p:cNvPicPr>
          <p:nvPr/>
        </p:nvPicPr>
        <p:blipFill>
          <a:blip r:embed="rId3" cstate="print"/>
          <a:stretch>
            <a:fillRect/>
          </a:stretch>
        </p:blipFill>
        <p:spPr>
          <a:xfrm>
            <a:off x="6148544" y="3886200"/>
            <a:ext cx="2667211" cy="2667211"/>
          </a:xfrm>
          <a:prstGeom prst="rect">
            <a:avLst/>
          </a:prstGeom>
        </p:spPr>
      </p:pic>
    </p:spTree>
    <p:extLst>
      <p:ext uri="{BB962C8B-B14F-4D97-AF65-F5344CB8AC3E}">
        <p14:creationId xmlns:p14="http://schemas.microsoft.com/office/powerpoint/2010/main" val="11453297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riel">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2C77F09766264A82040DC0FA3851A3" ma:contentTypeVersion="15" ma:contentTypeDescription="Create a new document." ma:contentTypeScope="" ma:versionID="9095ca8ce44da283778b3ab8bc926346">
  <xsd:schema xmlns:xsd="http://www.w3.org/2001/XMLSchema" xmlns:xs="http://www.w3.org/2001/XMLSchema" xmlns:p="http://schemas.microsoft.com/office/2006/metadata/properties" xmlns:ns1="http://schemas.microsoft.com/sharepoint/v3" xmlns:ns3="8715fe90-7a9c-4e9c-9654-eb220ebf53b5" xmlns:ns4="ec37c26e-bdeb-4efc-8ca2-99c462d388a2" targetNamespace="http://schemas.microsoft.com/office/2006/metadata/properties" ma:root="true" ma:fieldsID="7468e05abd4ad7af1f6d28d4616ba540" ns1:_="" ns3:_="" ns4:_="">
    <xsd:import namespace="http://schemas.microsoft.com/sharepoint/v3"/>
    <xsd:import namespace="8715fe90-7a9c-4e9c-9654-eb220ebf53b5"/>
    <xsd:import namespace="ec37c26e-bdeb-4efc-8ca2-99c462d388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15fe90-7a9c-4e9c-9654-eb220ebf5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37c26e-bdeb-4efc-8ca2-99c462d388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8A7CCE7-437B-48C5-A085-627C8BD2E08C}">
  <ds:schemaRefs>
    <ds:schemaRef ds:uri="http://schemas.microsoft.com/sharepoint/v3/contenttype/forms"/>
  </ds:schemaRefs>
</ds:datastoreItem>
</file>

<file path=customXml/itemProps2.xml><?xml version="1.0" encoding="utf-8"?>
<ds:datastoreItem xmlns:ds="http://schemas.openxmlformats.org/officeDocument/2006/customXml" ds:itemID="{39381A5F-7D11-4E62-8C2A-C29175A34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15fe90-7a9c-4e9c-9654-eb220ebf53b5"/>
    <ds:schemaRef ds:uri="ec37c26e-bdeb-4efc-8ca2-99c462d388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A93D39-9E37-46AF-843F-226E7333CB77}">
  <ds:schemaRefs>
    <ds:schemaRef ds:uri="8715fe90-7a9c-4e9c-9654-eb220ebf53b5"/>
    <ds:schemaRef ds:uri="http://purl.org/dc/terms/"/>
    <ds:schemaRef ds:uri="http://schemas.microsoft.com/office/2006/documentManagement/types"/>
    <ds:schemaRef ds:uri="http://schemas.microsoft.com/office/infopath/2007/PartnerControls"/>
    <ds:schemaRef ds:uri="http://schemas.microsoft.com/sharepoint/v3"/>
    <ds:schemaRef ds:uri="http://purl.org/dc/dcmitype/"/>
    <ds:schemaRef ds:uri="http://purl.org/dc/elements/1.1/"/>
    <ds:schemaRef ds:uri="http://schemas.openxmlformats.org/package/2006/metadata/core-properties"/>
    <ds:schemaRef ds:uri="ec37c26e-bdeb-4efc-8ca2-99c462d388a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21202</TotalTime>
  <Words>2263</Words>
  <Application>Microsoft Office PowerPoint</Application>
  <PresentationFormat>On-screen Show (4:3)</PresentationFormat>
  <Paragraphs>211</Paragraphs>
  <Slides>24</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Arial Narrow</vt:lpstr>
      <vt:lpstr>Arial Rounded MT Bold</vt:lpstr>
      <vt:lpstr>Calibri</vt:lpstr>
      <vt:lpstr>Calibri Light</vt:lpstr>
      <vt:lpstr>Century Schoolbook</vt:lpstr>
      <vt:lpstr>Courier New</vt:lpstr>
      <vt:lpstr>Times New Roman</vt:lpstr>
      <vt:lpstr>Wingdings</vt:lpstr>
      <vt:lpstr>Wingdings 2</vt:lpstr>
      <vt:lpstr>HDOfficeLightV0</vt:lpstr>
      <vt:lpstr>Oriel</vt:lpstr>
      <vt:lpstr>   2021 College Goal Wisconsin</vt:lpstr>
      <vt:lpstr>Agenda</vt:lpstr>
      <vt:lpstr>PowerPoint Presentation</vt:lpstr>
      <vt:lpstr>FAFSA Completion</vt:lpstr>
      <vt:lpstr>   FREE APPLICATION FOR FEDERAL STUDENT AID (FAFSA)    FREE APPLICATION FOR FEDERAL STUDENT AID (fafsa)</vt:lpstr>
      <vt:lpstr>What does College Cost?</vt:lpstr>
      <vt:lpstr>How is Financial Aid Determined?</vt:lpstr>
      <vt:lpstr>What is the Expected Family  Contribution  (EFC)?</vt:lpstr>
      <vt:lpstr>types of financial aid </vt:lpstr>
      <vt:lpstr>     Items needed to complete the FAFSA</vt:lpstr>
      <vt:lpstr>Before you begin…  Determine who is a parent?</vt:lpstr>
      <vt:lpstr>Determine the value of your assets</vt:lpstr>
      <vt:lpstr>Do not include these items as assets:</vt:lpstr>
      <vt:lpstr>SELECTIVE SERVICE</vt:lpstr>
      <vt:lpstr>IRS Data Retrieval</vt:lpstr>
      <vt:lpstr>CONFIRMATION PAGE</vt:lpstr>
      <vt:lpstr>CONFIRMATION PAGE</vt:lpstr>
      <vt:lpstr>STUDENT AID REPORT (SAR)</vt:lpstr>
      <vt:lpstr>Verification Process</vt:lpstr>
      <vt:lpstr>            FINANCIAL AID AWARD NOTICE  </vt:lpstr>
      <vt:lpstr>Special Circumstances?  Contact the Financial Aid Office</vt:lpstr>
      <vt:lpstr>You could win a scholarship! </vt:lpstr>
      <vt:lpstr> THANK YOU TO OUR College Goal Wisconsin Partners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College Goal Wisconsin</dc:title>
  <dc:creator>User</dc:creator>
  <cp:lastModifiedBy>Herbenson, Kristi</cp:lastModifiedBy>
  <cp:revision>167</cp:revision>
  <dcterms:created xsi:type="dcterms:W3CDTF">2014-01-14T21:00:30Z</dcterms:created>
  <dcterms:modified xsi:type="dcterms:W3CDTF">2021-09-13T17:26:23Z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0x010100752C77F09766264A82040DC0FA3851A3</vt:lpwstr>
  </property>
</Properties>
</file>