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4"/>
  </p:notesMasterIdLst>
  <p:sldIdLst>
    <p:sldId id="256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89871B6-60DA-483C-ADF6-D98C1886D2C1}">
  <a:tblStyle styleId="{789871B6-60DA-483C-ADF6-D98C1886D2C1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It is is important to emphasize that when teaching vocabulary we are not saying to avoid traditional practices, but it is important to start with culturally responsive strategies when introducing new vocabulary.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Shape 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1974"/>
            <a:ext cx="9144000" cy="50394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5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lvl="2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lvl="3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lvl="4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lvl="5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lvl="6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lvl="7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lvl="8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87600"/>
            <a:ext cx="9144000" cy="47682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pe 6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87600"/>
            <a:ext cx="9144000" cy="47682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Shape 6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87600"/>
            <a:ext cx="9144000" cy="47682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Shape 7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87600"/>
            <a:ext cx="9144000" cy="47682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lvl="2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lvl="3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lvl="4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lvl="5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lvl="6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lvl="7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lvl="8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Shape 7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87600"/>
            <a:ext cx="9144000" cy="47682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lvl="2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lvl="3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lvl="4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lvl="5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lvl="6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lvl="7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lvl="8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lvl="2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lvl="3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lvl="4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lvl="5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lvl="6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lvl="7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lvl="8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Do We Teach Vocabulary?</a:t>
            </a:r>
          </a:p>
        </p:txBody>
      </p:sp>
      <p:graphicFrame>
        <p:nvGraphicFramePr>
          <p:cNvPr id="106" name="Shape 106"/>
          <p:cNvGraphicFramePr/>
          <p:nvPr/>
        </p:nvGraphicFramePr>
        <p:xfrm>
          <a:off x="542550" y="1745000"/>
          <a:ext cx="8148000" cy="2224980"/>
        </p:xfrm>
        <a:graphic>
          <a:graphicData uri="http://schemas.openxmlformats.org/drawingml/2006/table">
            <a:tbl>
              <a:tblPr>
                <a:noFill/>
                <a:tableStyleId>{789871B6-60DA-483C-ADF6-D98C1886D2C1}</a:tableStyleId>
              </a:tblPr>
              <a:tblGrid>
                <a:gridCol w="268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Writing - Test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Visual and Auditory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Oral Language 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457200" lvl="0" indent="-304800" rtl="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n" sz="1200"/>
                        <a:t>Students write essential vocabulary: notes, journals,  isolated work, etc. </a:t>
                      </a:r>
                    </a:p>
                    <a:p>
                      <a:pPr marL="457200" lvl="0" indent="-304800" rtl="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n" sz="1200"/>
                        <a:t>On tests students can apply vocabulary skills they’ve developed through culturally responsive contexts without extra support.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04800" rtl="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n" sz="1200"/>
                        <a:t>Visuals: students see and hear words (vocabulary cards, interactive word walls, etc).</a:t>
                      </a:r>
                    </a:p>
                    <a:p>
                      <a:pPr marL="457200" lvl="0" indent="-304800" rtl="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n" sz="1200"/>
                        <a:t>Bridge oral language skills to writing skills.</a:t>
                      </a:r>
                    </a:p>
                    <a:p>
                      <a:pPr marL="457200" lvl="0" indent="-304800" rtl="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n" sz="1200"/>
                        <a:t>Emphasis is still learning through formative. assessments - frequent feedback.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04800" rtl="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n" sz="1200"/>
                        <a:t>Start with strong visuals. </a:t>
                      </a:r>
                    </a:p>
                    <a:p>
                      <a:pPr marL="457200" lvl="0" indent="-304800" rtl="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n" sz="1200"/>
                        <a:t>Use lower stress strategies       (teamwork, sentence stems, games, etc). </a:t>
                      </a:r>
                    </a:p>
                    <a:p>
                      <a:pPr marL="457200" lvl="0" indent="-304800" rtl="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n" sz="1200"/>
                        <a:t>Relevant content is personal and meaningful.</a:t>
                      </a:r>
                    </a:p>
                    <a:p>
                      <a:pPr marL="457200" lvl="0" indent="-304800" rtl="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n" sz="1200"/>
                        <a:t>Students encouraged to take risks. </a:t>
                      </a:r>
                    </a:p>
                    <a:p>
                      <a:pPr marL="457200" lvl="0" indent="-304800" rtl="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n" sz="1200"/>
                        <a:t>Marzano Step 1. 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7" name="Shape 107"/>
          <p:cNvSpPr/>
          <p:nvPr/>
        </p:nvSpPr>
        <p:spPr>
          <a:xfrm>
            <a:off x="2727150" y="1503775"/>
            <a:ext cx="4064100" cy="1425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6791250" y="1205575"/>
            <a:ext cx="1453800" cy="44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/>
              <a:t>Start at students’ skill level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1204125" y="1139575"/>
            <a:ext cx="14538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/>
              <a:t>Move them incrementally toward “the  test”</a:t>
            </a:r>
          </a:p>
        </p:txBody>
      </p:sp>
      <p:sp>
        <p:nvSpPr>
          <p:cNvPr id="110" name="Shape 110"/>
          <p:cNvSpPr/>
          <p:nvPr/>
        </p:nvSpPr>
        <p:spPr>
          <a:xfrm>
            <a:off x="2348400" y="4234325"/>
            <a:ext cx="4821600" cy="1425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 txBox="1"/>
          <p:nvPr/>
        </p:nvSpPr>
        <p:spPr>
          <a:xfrm>
            <a:off x="7236775" y="4047750"/>
            <a:ext cx="1755600" cy="28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</a:t>
            </a:r>
            <a:r>
              <a:rPr lang="en" sz="1200"/>
              <a:t>ulturally Responsive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1064700" y="4047750"/>
            <a:ext cx="1283700" cy="28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Traditional 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3961500" y="4418550"/>
            <a:ext cx="1221000" cy="24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Responsive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On-screen Show (16:9)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simple-light-2</vt:lpstr>
      <vt:lpstr>simple-light-2</vt:lpstr>
      <vt:lpstr>How Do We Teach Vocabulary?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Teach Vocabulary?</dc:title>
  <dc:creator>Smit, Brianna</dc:creator>
  <cp:lastModifiedBy>Smit, Brianna</cp:lastModifiedBy>
  <cp:revision>1</cp:revision>
  <dcterms:modified xsi:type="dcterms:W3CDTF">2017-01-10T17:25:11Z</dcterms:modified>
</cp:coreProperties>
</file>